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393" r:id="rId6"/>
    <p:sldId id="394" r:id="rId7"/>
    <p:sldId id="395" r:id="rId8"/>
    <p:sldId id="396" r:id="rId9"/>
    <p:sldId id="397" r:id="rId10"/>
    <p:sldId id="408" r:id="rId11"/>
    <p:sldId id="409" r:id="rId12"/>
    <p:sldId id="407" r:id="rId13"/>
    <p:sldId id="410" r:id="rId14"/>
    <p:sldId id="398" r:id="rId15"/>
    <p:sldId id="399" r:id="rId16"/>
    <p:sldId id="401" r:id="rId17"/>
    <p:sldId id="402" r:id="rId18"/>
    <p:sldId id="403" r:id="rId19"/>
    <p:sldId id="404" r:id="rId20"/>
    <p:sldId id="405" r:id="rId21"/>
    <p:sldId id="411" r:id="rId22"/>
    <p:sldId id="415" r:id="rId23"/>
    <p:sldId id="416" r:id="rId24"/>
    <p:sldId id="417" r:id="rId25"/>
    <p:sldId id="459" r:id="rId26"/>
    <p:sldId id="426" r:id="rId27"/>
    <p:sldId id="427" r:id="rId28"/>
    <p:sldId id="428" r:id="rId29"/>
    <p:sldId id="432" r:id="rId30"/>
    <p:sldId id="429" r:id="rId31"/>
    <p:sldId id="375" r:id="rId32"/>
    <p:sldId id="430" r:id="rId33"/>
    <p:sldId id="376" r:id="rId34"/>
    <p:sldId id="433" r:id="rId35"/>
    <p:sldId id="431" r:id="rId36"/>
    <p:sldId id="377" r:id="rId37"/>
    <p:sldId id="378" r:id="rId38"/>
    <p:sldId id="379" r:id="rId39"/>
    <p:sldId id="380" r:id="rId40"/>
    <p:sldId id="435" r:id="rId41"/>
    <p:sldId id="381" r:id="rId42"/>
    <p:sldId id="419" r:id="rId43"/>
    <p:sldId id="420" r:id="rId44"/>
    <p:sldId id="421" r:id="rId45"/>
    <p:sldId id="422" r:id="rId46"/>
    <p:sldId id="384" r:id="rId47"/>
    <p:sldId id="423" r:id="rId48"/>
    <p:sldId id="355" r:id="rId49"/>
    <p:sldId id="356" r:id="rId50"/>
    <p:sldId id="357" r:id="rId51"/>
    <p:sldId id="358" r:id="rId52"/>
    <p:sldId id="359" r:id="rId53"/>
    <p:sldId id="360" r:id="rId54"/>
    <p:sldId id="262" r:id="rId55"/>
  </p:sldIdLst>
  <p:sldSz cx="9144000" cy="6858000" type="screen4x3"/>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A779"/>
    <a:srgbClr val="173551"/>
    <a:srgbClr val="2B2D3A"/>
    <a:srgbClr val="E5D4C2"/>
    <a:srgbClr val="D1C1AC"/>
    <a:srgbClr val="E8DECA"/>
    <a:srgbClr val="F2F2F2"/>
    <a:srgbClr val="E6E6E6"/>
    <a:srgbClr val="BBA5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86126" autoAdjust="0"/>
  </p:normalViewPr>
  <p:slideViewPr>
    <p:cSldViewPr snapToGrid="0">
      <p:cViewPr varScale="1">
        <p:scale>
          <a:sx n="60" d="100"/>
          <a:sy n="60" d="100"/>
        </p:scale>
        <p:origin x="1656" y="72"/>
      </p:cViewPr>
      <p:guideLst>
        <p:guide orient="horz" pos="2160"/>
        <p:guide pos="288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21.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D5732-E972-4369-BE1F-F551588318F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58C19-D046-45A1-970B-586C0558B8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让我们先花一些时间来解释数字图像是如何存储的。你们大多数人可能知道它们实际上是由很多数字组成的矩阵。每一个这样的数字对应一个像素的亮度。在RGB模型中，彩色图像实际上是由三个对应于红、绿、蓝三种颜色通道的矩阵组成的。</a:t>
            </a:r>
            <a:endParaRPr lang="zh-CN" altLang="en-US"/>
          </a:p>
          <a:p>
            <a:r>
              <a:rPr lang="zh-CN" altLang="en-US"/>
              <a:t>在黑白图像中，我们只需要一个矩阵。每个矩阵都存储0到255之间的值。这个范围是存储图像信息的效率(256之内的值正好可以用一个字节表达)和人眼的敏感度(我们区分有限数量的相同颜色灰度值)之间的折衷。</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图中的</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O</a:t>
            </a:r>
            <a:r>
              <a:rPr lang="zh-CN" altLang="en-US" sz="1200" b="0" i="0" kern="1200" dirty="0" smtClean="0">
                <a:solidFill>
                  <a:schemeClr val="tx1"/>
                </a:solidFill>
                <a:effectLst/>
                <a:latin typeface="+mn-lt"/>
                <a:ea typeface="+mn-ea"/>
                <a:cs typeface="+mn-cs"/>
              </a:rPr>
              <a:t>无论怎么旋转或者缩放，人眼其实还是很容易识别出</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O</a:t>
            </a:r>
            <a:r>
              <a:rPr lang="zh-CN" altLang="en-US" sz="1200" b="0" i="0" kern="1200" dirty="0" smtClean="0">
                <a:solidFill>
                  <a:schemeClr val="tx1"/>
                </a:solidFill>
                <a:effectLst/>
                <a:latin typeface="+mn-lt"/>
                <a:ea typeface="+mn-ea"/>
                <a:cs typeface="+mn-cs"/>
              </a:rPr>
              <a:t>。但是计算机不同，它看到的其实是一个个的像素阵列。如何对像素的阵列进行特征的提取其实就是卷积神经网络要干的事情。</a:t>
            </a:r>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我们发现</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即使进行了旋转，但是绿、橙、紫框标记的区域在两张图中还是一致的，某种程度上，这其实就是</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的特征。因此可以将这三个特征的区间提取出来，就形成了三个卷积核</a:t>
            </a:r>
            <a:endParaRPr lang="zh-CN" altLang="en-US" sz="1200" b="0" i="0" kern="1200" dirty="0" smtClean="0">
              <a:solidFill>
                <a:schemeClr val="tx1"/>
              </a:solidFill>
              <a:effectLst/>
              <a:latin typeface="+mn-lt"/>
              <a:ea typeface="+mn-ea"/>
              <a:cs typeface="+mn-cs"/>
            </a:endParaRPr>
          </a:p>
          <a:p>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卷积核其实就是拿着这个矩阵在图片的矩阵上一点点的平移，就像扫地一样。每扫到一处地方就可以进行卷积的运算，左上角的卷积核扫到绿色框的位置，则卷积核矩阵的数字就和扫到的位置的矩阵的数字一一对应相乘然后相加，最后取一个均值，该值就是卷积核提取的特征。卷积核提取的所有的特征组成了一个长和宽变小的矩阵，这个矩阵又称为</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，如下图。使用不同的卷积核也就能提取出不同的</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所以可以想象的是，如果不断的进行卷积操作，那么图片的矩阵会逐步地长宽减少，厚度增加。可以看到卷积操作通过卷积核是可以分别提取到图片的特征的，但是如何提前知道卷积核呢？像上文的例子，很容易可以找到</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卷积核，但是假如是人脸识别这样成千上万个特征的图片，就没办法提前知道什么是合适的卷积核。其实也没必要知道，因为选择什么样的卷积核，完全可以通过训练不断优化。初始时只需要随机设置一些卷积核，通过训练，模型其实自己可以学习到合适的卷积核，这也是卷积神经网络模型强大的地方。</a:t>
            </a:r>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将矩阵中负数的值转成</a:t>
            </a:r>
            <a:r>
              <a:rPr lang="en-US" altLang="zh-CN" dirty="0" smtClean="0"/>
              <a:t>0,</a:t>
            </a:r>
            <a:r>
              <a:rPr lang="zh-CN" altLang="en-US" dirty="0" smtClean="0"/>
              <a:t>也就是使用一个称之为</a:t>
            </a:r>
            <a:r>
              <a:rPr lang="en-US" altLang="zh-CN" dirty="0" err="1" smtClean="0"/>
              <a:t>ReLu</a:t>
            </a:r>
            <a:r>
              <a:rPr lang="zh-CN" altLang="en-US" dirty="0" smtClean="0"/>
              <a:t>的激活函数进行负数变为</a:t>
            </a:r>
            <a:r>
              <a:rPr lang="en-US" altLang="zh-CN" dirty="0" smtClean="0"/>
              <a:t>0</a:t>
            </a:r>
            <a:r>
              <a:rPr lang="zh-CN" altLang="en-US" dirty="0" smtClean="0"/>
              <a:t>的操作。</a:t>
            </a:r>
            <a:r>
              <a:rPr lang="en-US" altLang="zh-CN" dirty="0" err="1" smtClean="0"/>
              <a:t>ReLu</a:t>
            </a:r>
            <a:r>
              <a:rPr lang="zh-CN" altLang="en-US" dirty="0" smtClean="0"/>
              <a:t>函数本质上就是</a:t>
            </a:r>
            <a:r>
              <a:rPr lang="en-US" altLang="zh-CN" dirty="0" smtClean="0"/>
              <a:t>max</a:t>
            </a:r>
            <a:r>
              <a:rPr lang="zh-CN" altLang="en-US" dirty="0" smtClean="0"/>
              <a:t>（</a:t>
            </a:r>
            <a:r>
              <a:rPr lang="en-US" altLang="zh-CN" dirty="0" smtClean="0"/>
              <a:t>0</a:t>
            </a:r>
            <a:r>
              <a:rPr lang="zh-CN" altLang="en-US" dirty="0" smtClean="0"/>
              <a:t>，</a:t>
            </a:r>
            <a:r>
              <a:rPr lang="en-US" altLang="zh-CN" dirty="0" smtClean="0"/>
              <a:t>x</a:t>
            </a:r>
            <a:r>
              <a:rPr lang="zh-CN" altLang="en-US" dirty="0" smtClean="0"/>
              <a:t>）。这一步其实也是为了方便运算。</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effectLst/>
              </a:rPr>
              <a:t>本质上其实就是对数据进行一个缩小。因为我们知道，比如人脸识别，通过卷积操作得到成千上万个</a:t>
            </a:r>
            <a:r>
              <a:rPr lang="en-US" altLang="zh-CN" dirty="0" smtClean="0">
                <a:effectLst/>
              </a:rPr>
              <a:t>feature map</a:t>
            </a:r>
            <a:r>
              <a:rPr lang="zh-CN" altLang="en-US" dirty="0" smtClean="0">
                <a:effectLst/>
              </a:rPr>
              <a:t>，每个</a:t>
            </a:r>
            <a:r>
              <a:rPr lang="en-US" altLang="zh-CN" dirty="0" smtClean="0">
                <a:effectLst/>
              </a:rPr>
              <a:t>feature map</a:t>
            </a:r>
            <a:r>
              <a:rPr lang="zh-CN" altLang="en-US" dirty="0" smtClean="0">
                <a:effectLst/>
              </a:rPr>
              <a:t>也有很多的像素点，这些对于后续的运算的时间会变得很长。</a:t>
            </a:r>
            <a:r>
              <a:rPr lang="zh-CN" altLang="en-US" sz="1200" b="0" i="0" kern="1200" dirty="0" smtClean="0">
                <a:solidFill>
                  <a:schemeClr val="tx1"/>
                </a:solidFill>
                <a:effectLst/>
                <a:latin typeface="+mn-lt"/>
                <a:ea typeface="+mn-ea"/>
                <a:cs typeface="+mn-cs"/>
              </a:rPr>
              <a:t>池化其实就是对每个</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进一步提炼的过程。如图</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示，原来</a:t>
            </a:r>
            <a:r>
              <a:rPr lang="en-US" altLang="zh-CN" sz="1200" b="0" i="0" kern="1200" dirty="0" smtClean="0">
                <a:solidFill>
                  <a:schemeClr val="tx1"/>
                </a:solidFill>
                <a:effectLst/>
                <a:latin typeface="+mn-lt"/>
                <a:ea typeface="+mn-ea"/>
                <a:cs typeface="+mn-cs"/>
              </a:rPr>
              <a:t>4X4</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经过池化操作之后就变成了更小的</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的矩阵。池化的方法包括</a:t>
            </a:r>
            <a:r>
              <a:rPr lang="en-US" altLang="zh-CN" sz="1200" b="0" i="0" kern="1200" dirty="0" smtClean="0">
                <a:solidFill>
                  <a:schemeClr val="tx1"/>
                </a:solidFill>
                <a:effectLst/>
                <a:latin typeface="+mn-lt"/>
                <a:ea typeface="+mn-ea"/>
                <a:cs typeface="+mn-cs"/>
              </a:rPr>
              <a:t>max pooling</a:t>
            </a:r>
            <a:r>
              <a:rPr lang="zh-CN" altLang="en-US" sz="1200" b="0" i="0" kern="1200" dirty="0" smtClean="0">
                <a:solidFill>
                  <a:schemeClr val="tx1"/>
                </a:solidFill>
                <a:effectLst/>
                <a:latin typeface="+mn-lt"/>
                <a:ea typeface="+mn-ea"/>
                <a:cs typeface="+mn-cs"/>
              </a:rPr>
              <a:t>，即取最大值，以及</a:t>
            </a:r>
            <a:r>
              <a:rPr lang="en-US" altLang="zh-CN" sz="1200" b="0" i="0" kern="1200" dirty="0" smtClean="0">
                <a:solidFill>
                  <a:schemeClr val="tx1"/>
                </a:solidFill>
                <a:effectLst/>
                <a:latin typeface="+mn-lt"/>
                <a:ea typeface="+mn-ea"/>
                <a:cs typeface="+mn-cs"/>
              </a:rPr>
              <a:t>average pooling</a:t>
            </a:r>
            <a:r>
              <a:rPr lang="zh-CN" altLang="en-US" sz="1200" b="0" i="0" kern="1200" dirty="0" smtClean="0">
                <a:solidFill>
                  <a:schemeClr val="tx1"/>
                </a:solidFill>
                <a:effectLst/>
                <a:latin typeface="+mn-lt"/>
                <a:ea typeface="+mn-ea"/>
                <a:cs typeface="+mn-cs"/>
              </a:rPr>
              <a:t>，即取平均值。</a:t>
            </a:r>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因此卷积、</a:t>
            </a:r>
            <a:r>
              <a:rPr lang="en-US" altLang="zh-CN" dirty="0" err="1" smtClean="0"/>
              <a:t>ReLu</a:t>
            </a:r>
            <a:r>
              <a:rPr lang="zh-CN" altLang="en-US" dirty="0" smtClean="0"/>
              <a:t>、</a:t>
            </a:r>
            <a:r>
              <a:rPr lang="en-US" altLang="zh-CN" dirty="0" smtClean="0"/>
              <a:t>pooling</a:t>
            </a:r>
            <a:r>
              <a:rPr lang="zh-CN" altLang="en-US" dirty="0" smtClean="0"/>
              <a:t>，不断重复其实也就基本上构成了卷积神经网络的框架，如图。然后将最终得到的</a:t>
            </a:r>
            <a:r>
              <a:rPr lang="en-US" altLang="zh-CN" dirty="0" err="1" smtClean="0"/>
              <a:t>feaure</a:t>
            </a:r>
            <a:r>
              <a:rPr lang="en-US" altLang="zh-CN" dirty="0" smtClean="0"/>
              <a:t> map </a:t>
            </a:r>
            <a:r>
              <a:rPr lang="zh-CN" altLang="en-US" dirty="0" smtClean="0"/>
              <a:t>排成一列，接到全连接层，这样就形成了我们的卷积神经网络。值得注意的是，排成一列的数值，是有权重，而这些权重是通过训练、反向传播得到的，通过权重的计算，可以知道不同分类的概率是怎么样的。</a:t>
            </a:r>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把所有局部特征结合变成全局特征，用来计算最后每一类的得分。</a:t>
            </a:r>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已经开发出</a:t>
            </a:r>
            <a:r>
              <a:rPr lang="en-US" altLang="zh-CN" dirty="0" smtClean="0"/>
              <a:t>CNN</a:t>
            </a:r>
            <a:r>
              <a:rPr lang="zh-CN" altLang="en-US" dirty="0" smtClean="0"/>
              <a:t>架构的变体，从而在深度学习领域取得了惊人的进步。</a:t>
            </a:r>
            <a:r>
              <a:rPr lang="en-US" altLang="zh-CN" dirty="0" err="1" smtClean="0"/>
              <a:t>LeNet</a:t>
            </a:r>
            <a:r>
              <a:rPr lang="zh-CN" altLang="en-US" dirty="0" smtClean="0"/>
              <a:t>是</a:t>
            </a:r>
            <a:r>
              <a:rPr lang="en-US" altLang="zh-CN" dirty="0" smtClean="0"/>
              <a:t>CNN</a:t>
            </a:r>
            <a:r>
              <a:rPr lang="zh-CN" altLang="en-US" dirty="0" smtClean="0"/>
              <a:t>的第一个成功应用，由</a:t>
            </a:r>
            <a:r>
              <a:rPr lang="en-US" altLang="zh-CN" dirty="0" smtClean="0"/>
              <a:t>Yann </a:t>
            </a:r>
            <a:r>
              <a:rPr lang="en-US" altLang="zh-CN" dirty="0" err="1" smtClean="0"/>
              <a:t>Lecun</a:t>
            </a:r>
            <a:r>
              <a:rPr lang="zh-CN" altLang="en-US" dirty="0" smtClean="0"/>
              <a:t>在</a:t>
            </a:r>
            <a:r>
              <a:rPr lang="en-US" altLang="zh-CN" dirty="0" smtClean="0"/>
              <a:t>1990</a:t>
            </a:r>
            <a:r>
              <a:rPr lang="zh-CN" altLang="en-US" dirty="0" smtClean="0"/>
              <a:t>年代开发。最著名的是</a:t>
            </a:r>
            <a:r>
              <a:rPr lang="en-US" altLang="zh-CN" dirty="0" err="1" smtClean="0"/>
              <a:t>LeNet</a:t>
            </a:r>
            <a:r>
              <a:rPr lang="zh-CN" altLang="en-US" dirty="0" smtClean="0"/>
              <a:t>体系结构，该体系结构用于读取邮政编码，数字等。最新的工作称为</a:t>
            </a:r>
            <a:r>
              <a:rPr lang="en-US" altLang="zh-CN" dirty="0" smtClean="0"/>
              <a:t>LeNet-5</a:t>
            </a:r>
            <a:r>
              <a:rPr lang="zh-CN" altLang="en-US" dirty="0" smtClean="0"/>
              <a:t>，它是一个</a:t>
            </a:r>
            <a:r>
              <a:rPr lang="en-US" altLang="zh-CN" dirty="0" smtClean="0"/>
              <a:t>5</a:t>
            </a:r>
            <a:r>
              <a:rPr lang="zh-CN" altLang="en-US" dirty="0" smtClean="0"/>
              <a:t>层的</a:t>
            </a:r>
            <a:r>
              <a:rPr lang="en-US" altLang="zh-CN" dirty="0" smtClean="0"/>
              <a:t>CNN</a:t>
            </a:r>
            <a:r>
              <a:rPr lang="zh-CN" altLang="en-US" dirty="0" smtClean="0"/>
              <a:t>，其在独立字符识别中的准确度达到</a:t>
            </a:r>
            <a:r>
              <a:rPr lang="en-US" altLang="zh-CN" dirty="0" smtClean="0"/>
              <a:t>99.2</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在一段时间的关注，有沉寂了下去。对着深度学习的出现，深度卷积开始再次受到关注</a:t>
            </a:r>
            <a:endParaRPr lang="en-US" altLang="zh-CN" dirty="0"/>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2012-14</a:t>
            </a:r>
            <a:r>
              <a:rPr lang="zh-CN" altLang="en-US" sz="1200" b="0" i="0" kern="1200" dirty="0">
                <a:solidFill>
                  <a:schemeClr val="tx1"/>
                </a:solidFill>
                <a:effectLst/>
                <a:latin typeface="+mn-lt"/>
                <a:ea typeface="+mn-ea"/>
                <a:cs typeface="+mn-cs"/>
              </a:rPr>
              <a:t>年度，</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学习能力的提高主要是通过增加</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的深度和参数优化策略实现。这表明</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的深度有助于改善分类器的性能</a:t>
            </a:r>
            <a:endParaRPr lang="zh-CN" altLang="en-US" dirty="0"/>
          </a:p>
        </p:txBody>
      </p:sp>
      <p:sp>
        <p:nvSpPr>
          <p:cNvPr id="4" name="灯片编号占位符 3"/>
          <p:cNvSpPr>
            <a:spLocks noGrp="1"/>
          </p:cNvSpPr>
          <p:nvPr>
            <p:ph type="sldNum" sz="quarter" idx="5"/>
          </p:nvPr>
        </p:nvSpPr>
        <p:spPr/>
        <p:txBody>
          <a:bodyPr/>
          <a:lstStyle/>
          <a:p>
            <a:fld id="{5A3DB5A8-284C-491E-B3E4-60F116766A3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Gcn</a:t>
            </a:r>
            <a:r>
              <a:rPr lang="zh-CN" altLang="en-US" dirty="0"/>
              <a:t>的研究越来越受欢迎</a:t>
            </a:r>
            <a:endParaRPr lang="zh-CN" altLang="en-US" dirty="0"/>
          </a:p>
        </p:txBody>
      </p:sp>
      <p:sp>
        <p:nvSpPr>
          <p:cNvPr id="4" name="灯片编号占位符 3"/>
          <p:cNvSpPr>
            <a:spLocks noGrp="1"/>
          </p:cNvSpPr>
          <p:nvPr>
            <p:ph type="sldNum" sz="quarter" idx="5"/>
          </p:nvPr>
        </p:nvSpPr>
        <p:spPr/>
        <p:txBody>
          <a:bodyPr/>
          <a:lstStyle/>
          <a:p>
            <a:fld id="{5A3DB5A8-284C-491E-B3E4-60F116766A3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https://mp.weixin.qq.com/s/W-2P1LHr1-8VWZ93zfbu3g</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3DB5A8-284C-491E-B3E4-60F116766A3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Pytorch</a:t>
            </a:r>
            <a:r>
              <a:rPr lang="zh-CN" altLang="en-US" dirty="0"/>
              <a:t>于</a:t>
            </a:r>
            <a:r>
              <a:rPr lang="en-US" altLang="zh-CN" dirty="0" err="1"/>
              <a:t>numpy</a:t>
            </a:r>
            <a:r>
              <a:rPr lang="zh-CN" altLang="en-US" dirty="0"/>
              <a:t>类似，很容易与</a:t>
            </a:r>
            <a:r>
              <a:rPr lang="en-US" altLang="zh-CN" dirty="0"/>
              <a:t>python</a:t>
            </a:r>
            <a:r>
              <a:rPr lang="zh-CN" altLang="en-US" dirty="0"/>
              <a:t>生态融合，</a:t>
            </a:r>
            <a:r>
              <a:rPr lang="en-US" altLang="zh-CN" dirty="0"/>
              <a:t>API</a:t>
            </a:r>
            <a:r>
              <a:rPr lang="zh-CN" altLang="en-US" dirty="0"/>
              <a:t>的设计比</a:t>
            </a:r>
            <a:r>
              <a:rPr lang="en-US" altLang="zh-CN" dirty="0"/>
              <a:t>python</a:t>
            </a:r>
            <a:r>
              <a:rPr lang="zh-CN" altLang="en-US" dirty="0"/>
              <a:t>更加合理，速度更快</a:t>
            </a:r>
            <a:endParaRPr lang="en-US" altLang="zh-CN" dirty="0"/>
          </a:p>
          <a:p>
            <a:r>
              <a:rPr lang="zh-CN" altLang="en-US" dirty="0"/>
              <a:t>因为业界的接纳新技术的速度慢于学界，而且研究者关注迭代速度，但业界认为性能更重要，运行速度的提高毫无意义，而且移动设备不能嵌入</a:t>
            </a:r>
            <a:r>
              <a:rPr lang="en-US" altLang="zh-CN" dirty="0"/>
              <a:t>Python</a:t>
            </a:r>
            <a:r>
              <a:rPr lang="zh-CN" altLang="en-US" dirty="0"/>
              <a:t>，公司可能因为开销原因不用</a:t>
            </a:r>
            <a:r>
              <a:rPr lang="en-US" altLang="zh-CN" dirty="0"/>
              <a:t>python</a:t>
            </a:r>
            <a:r>
              <a:rPr lang="zh-CN" altLang="en-US" dirty="0"/>
              <a:t>，</a:t>
            </a:r>
            <a:r>
              <a:rPr lang="en-US" altLang="zh-CN" dirty="0" err="1"/>
              <a:t>tensorflow</a:t>
            </a:r>
            <a:r>
              <a:rPr lang="zh-CN" altLang="en-US" dirty="0"/>
              <a:t>更具服务型</a:t>
            </a:r>
            <a:endParaRPr lang="en-US" altLang="zh-CN" dirty="0"/>
          </a:p>
        </p:txBody>
      </p:sp>
      <p:sp>
        <p:nvSpPr>
          <p:cNvPr id="4" name="灯片编号占位符 3"/>
          <p:cNvSpPr>
            <a:spLocks noGrp="1"/>
          </p:cNvSpPr>
          <p:nvPr>
            <p:ph type="sldNum" sz="quarter" idx="5"/>
          </p:nvPr>
        </p:nvSpPr>
        <p:spPr/>
        <p:txBody>
          <a:bodyPr/>
          <a:lstStyle/>
          <a:p>
            <a:fld id="{5A3DB5A8-284C-491E-B3E4-60F116766A3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ChangeArrowheads="1"/>
          </p:cNvSpPr>
          <p:nvPr>
            <p:ph type="sldImg" idx="4294967295"/>
          </p:nvPr>
        </p:nvSpPr>
        <p:spPr>
          <a:ln>
            <a:miter lim="800000"/>
          </a:ln>
        </p:spPr>
      </p:sp>
      <p:sp>
        <p:nvSpPr>
          <p:cNvPr id="11266" name="文本占位符 2"/>
          <p:cNvSpPr>
            <a:spLocks noGrp="1" noChangeArrowheads="1"/>
          </p:cNvSpPr>
          <p:nvPr>
            <p:ph type="body" idx="4294967295"/>
          </p:nvPr>
        </p:nvSpPr>
        <p:spPr/>
        <p:txBody>
          <a:bodyPr/>
          <a:lstStyle/>
          <a:p>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a:t>https://mp.weixin.qq.com/s/JWytA-S6jA9VNf09GUZyGw</a:t>
            </a:r>
            <a:endParaRPr lang="zh-CN" altLang="en-US"/>
          </a:p>
        </p:txBody>
      </p:sp>
      <p:sp>
        <p:nvSpPr>
          <p:cNvPr id="4" name="灯片编号占位符 3"/>
          <p:cNvSpPr>
            <a:spLocks noGrp="1"/>
          </p:cNvSpPr>
          <p:nvPr>
            <p:ph type="sldNum" sz="quarter" idx="5"/>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ln>
        </p:spPr>
      </p:sp>
      <p:sp>
        <p:nvSpPr>
          <p:cNvPr id="20482"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altLang="zh-CN" dirty="0" smtClean="0"/>
          </a:p>
        </p:txBody>
      </p:sp>
      <p:sp>
        <p:nvSpPr>
          <p:cNvPr id="20483" name="Slide Number Placeholder 3"/>
          <p:cNvSpPr>
            <a:spLocks noGrp="1"/>
          </p:cNvSpPr>
          <p:nvPr>
            <p:ph type="sldNum" sz="quarter" idx="5"/>
          </p:nvPr>
        </p:nvSpPr>
        <p:spPr bwMode="auto">
          <a:noFill/>
          <a:ln>
            <a:miter lim="800000"/>
          </a:ln>
        </p:spPr>
        <p:txBody>
          <a:bodyPr/>
          <a:lstStyle/>
          <a:p>
            <a:fld id="{FB580063-79DE-4D9D-A045-3D011283C7F8}" type="slidenum">
              <a:rPr lang="en-US" altLang="zh-CN" smtClean="0">
                <a:solidFill>
                  <a:srgbClr val="000000"/>
                </a:solidFill>
              </a:rPr>
            </a:fld>
            <a:endParaRPr lang="en-US" altLang="zh-CN" smtClean="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0000"/>
              </a:lnSpc>
            </a:pPr>
            <a:r>
              <a:rPr lang="zh-CN" altLang="en-US" sz="1200" dirty="0" smtClean="0">
                <a:latin typeface="楷体" panose="02010609060101010101" pitchFamily="49" charset="-122"/>
                <a:ea typeface="楷体" panose="02010609060101010101" pitchFamily="49" charset="-122"/>
              </a:rPr>
              <a:t>通常有</a:t>
            </a:r>
            <a:r>
              <a:rPr lang="en-US" altLang="zh-CN" sz="1200" dirty="0" smtClean="0">
                <a:latin typeface="楷体" panose="02010609060101010101" pitchFamily="49" charset="-122"/>
                <a:ea typeface="楷体" panose="02010609060101010101" pitchFamily="49" charset="-122"/>
              </a:rPr>
              <a:t>5-10</a:t>
            </a:r>
            <a:r>
              <a:rPr lang="zh-CN" altLang="en-US" sz="1200" dirty="0" smtClean="0">
                <a:latin typeface="楷体" panose="02010609060101010101" pitchFamily="49" charset="-122"/>
                <a:ea typeface="楷体" panose="02010609060101010101" pitchFamily="49" charset="-122"/>
              </a:rPr>
              <a:t>多层的隐层节点；</a:t>
            </a:r>
            <a:endParaRPr lang="zh-CN" altLang="en-US" sz="1200" dirty="0" smtClean="0">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charset="-122"/>
                <a:ea typeface="微软雅黑" panose="020B0503020204020204" charset="-122"/>
              </a:rPr>
              <a:t>如上图，人工智能是最早出现的，也是最大、最外侧的同心圆；其次是机器学习，稍晚一点；最内侧，是深度学习，当今人工智能大爆炸的核心驱动。</a:t>
            </a:r>
            <a:endParaRPr lang="zh-CN" altLang="en-US" dirty="0" smtClean="0">
              <a:latin typeface="微软雅黑" panose="020B0503020204020204" charset="-122"/>
              <a:ea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1943</a:t>
            </a:r>
            <a:r>
              <a:rPr lang="zh-CN" altLang="en-US" sz="1200" b="0" i="0" kern="1200" dirty="0">
                <a:solidFill>
                  <a:schemeClr val="tx1"/>
                </a:solidFill>
                <a:effectLst/>
                <a:latin typeface="+mn-lt"/>
                <a:ea typeface="+mn-ea"/>
                <a:cs typeface="+mn-cs"/>
              </a:rPr>
              <a:t>年，心里学家麦卡洛克和数学逻辑学家皮兹发表论文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神经活动中内在思想的逻辑演算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，提出了</a:t>
            </a:r>
            <a:r>
              <a:rPr lang="en-US" altLang="zh-CN" sz="1200" b="0" i="0" kern="1200" dirty="0">
                <a:solidFill>
                  <a:schemeClr val="tx1"/>
                </a:solidFill>
                <a:effectLst/>
                <a:latin typeface="+mn-lt"/>
                <a:ea typeface="+mn-ea"/>
                <a:cs typeface="+mn-cs"/>
              </a:rPr>
              <a:t>MP</a:t>
            </a:r>
            <a:r>
              <a:rPr lang="zh-CN" altLang="en-US" sz="1200" b="0" i="0" kern="1200" dirty="0">
                <a:solidFill>
                  <a:schemeClr val="tx1"/>
                </a:solidFill>
                <a:effectLst/>
                <a:latin typeface="+mn-lt"/>
                <a:ea typeface="+mn-ea"/>
                <a:cs typeface="+mn-cs"/>
              </a:rPr>
              <a:t>模型，模仿神经元的结构和工作原理，构成出的一个基于神经网络的数学模型，视神经网络的起源</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1958</a:t>
            </a:r>
            <a:r>
              <a:rPr lang="zh-CN" altLang="en-US" sz="1200" b="0" i="0" kern="1200" dirty="0">
                <a:solidFill>
                  <a:schemeClr val="tx1"/>
                </a:solidFill>
                <a:effectLst/>
                <a:latin typeface="+mn-lt"/>
                <a:ea typeface="+mn-ea"/>
                <a:cs typeface="+mn-cs"/>
              </a:rPr>
              <a:t>年罗森布拉特提出感知器，这是神经网络的一个里程碑</a:t>
            </a:r>
            <a:endParaRPr lang="en-US" altLang="zh-CN" sz="1200" b="0" i="0" kern="1200" dirty="0">
              <a:solidFill>
                <a:schemeClr val="tx1"/>
              </a:solidFill>
              <a:effectLst/>
              <a:latin typeface="+mn-lt"/>
              <a:ea typeface="+mn-ea"/>
              <a:cs typeface="+mn-cs"/>
            </a:endParaRPr>
          </a:p>
          <a:p>
            <a:r>
              <a:rPr lang="zh-CN" altLang="en-US" dirty="0"/>
              <a:t>但是</a:t>
            </a:r>
            <a:r>
              <a:rPr lang="en-US" altLang="zh-CN" dirty="0"/>
              <a:t>1969</a:t>
            </a:r>
            <a:r>
              <a:rPr lang="zh-CN" altLang="en-US" dirty="0"/>
              <a:t>年明斯基和</a:t>
            </a:r>
            <a:r>
              <a:rPr lang="zh-CN" altLang="en-US" sz="1200" b="0" i="0" kern="1200" dirty="0">
                <a:solidFill>
                  <a:schemeClr val="tx1"/>
                </a:solidFill>
                <a:effectLst/>
                <a:latin typeface="+mn-lt"/>
                <a:ea typeface="+mn-ea"/>
                <a:cs typeface="+mn-cs"/>
              </a:rPr>
              <a:t>西蒙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派珀特认为感知器不能解决现行不可分问题，当时没有及时推广到多</a:t>
            </a:r>
            <a:r>
              <a:rPr lang="en-US" altLang="zh-CN" sz="1200" b="0" i="0" kern="1200" dirty="0">
                <a:solidFill>
                  <a:schemeClr val="tx1"/>
                </a:solidFill>
                <a:effectLst/>
                <a:latin typeface="+mn-lt"/>
                <a:ea typeface="+mn-ea"/>
                <a:cs typeface="+mn-cs"/>
              </a:rPr>
              <a:t>1986</a:t>
            </a:r>
            <a:r>
              <a:rPr lang="zh-CN" altLang="en-US" sz="1200" b="0" i="0" kern="1200" dirty="0">
                <a:solidFill>
                  <a:schemeClr val="tx1"/>
                </a:solidFill>
                <a:effectLst/>
                <a:latin typeface="+mn-lt"/>
                <a:ea typeface="+mn-ea"/>
                <a:cs typeface="+mn-cs"/>
              </a:rPr>
              <a:t>层神经网络，所以神经网络进入寒冬</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1986</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DL</a:t>
            </a:r>
            <a:r>
              <a:rPr lang="zh-CN" altLang="en-US" sz="1200" b="0" i="0" kern="1200" dirty="0">
                <a:solidFill>
                  <a:schemeClr val="tx1"/>
                </a:solidFill>
                <a:effectLst/>
                <a:latin typeface="+mn-lt"/>
                <a:ea typeface="+mn-ea"/>
                <a:cs typeface="+mn-cs"/>
              </a:rPr>
              <a:t>大牛</a:t>
            </a:r>
            <a:r>
              <a:rPr lang="en-US" altLang="zh-CN" sz="1200" b="1" i="0" kern="1200" dirty="0">
                <a:solidFill>
                  <a:schemeClr val="tx1"/>
                </a:solidFill>
                <a:effectLst/>
                <a:latin typeface="+mn-lt"/>
                <a:ea typeface="+mn-ea"/>
                <a:cs typeface="+mn-cs"/>
              </a:rPr>
              <a:t>Hinton</a:t>
            </a:r>
            <a:r>
              <a:rPr lang="zh-CN" altLang="en-US" sz="1200" b="0" i="0" kern="1200" dirty="0">
                <a:solidFill>
                  <a:schemeClr val="tx1"/>
                </a:solidFill>
                <a:effectLst/>
                <a:latin typeface="+mn-lt"/>
                <a:ea typeface="+mn-ea"/>
                <a:cs typeface="+mn-cs"/>
              </a:rPr>
              <a:t>，其在</a:t>
            </a:r>
            <a:r>
              <a:rPr lang="zh-CN" altLang="en-US" sz="1200" b="1" i="0" kern="1200" dirty="0">
                <a:solidFill>
                  <a:schemeClr val="tx1"/>
                </a:solidFill>
                <a:effectLst/>
                <a:latin typeface="+mn-lt"/>
                <a:ea typeface="+mn-ea"/>
                <a:cs typeface="+mn-cs"/>
              </a:rPr>
              <a:t>发明了适用于多层感知器的</a:t>
            </a:r>
            <a:r>
              <a:rPr lang="en-US" altLang="zh-CN" sz="1200" b="1" i="0" kern="1200" dirty="0">
                <a:solidFill>
                  <a:schemeClr val="tx1"/>
                </a:solidFill>
                <a:effectLst/>
                <a:latin typeface="+mn-lt"/>
                <a:ea typeface="+mn-ea"/>
                <a:cs typeface="+mn-cs"/>
              </a:rPr>
              <a:t>BP</a:t>
            </a:r>
            <a:r>
              <a:rPr lang="zh-CN" altLang="en-US" sz="1200" b="1" i="0" kern="1200" dirty="0">
                <a:solidFill>
                  <a:schemeClr val="tx1"/>
                </a:solidFill>
                <a:effectLst/>
                <a:latin typeface="+mn-lt"/>
                <a:ea typeface="+mn-ea"/>
                <a:cs typeface="+mn-cs"/>
              </a:rPr>
              <a:t>算法，并采用</a:t>
            </a:r>
            <a:r>
              <a:rPr lang="en-US" altLang="zh-CN" sz="1200" b="1" i="0" kern="1200" dirty="0">
                <a:solidFill>
                  <a:schemeClr val="tx1"/>
                </a:solidFill>
                <a:effectLst/>
                <a:latin typeface="+mn-lt"/>
                <a:ea typeface="+mn-ea"/>
                <a:cs typeface="+mn-cs"/>
              </a:rPr>
              <a:t>Sigmoid</a:t>
            </a:r>
            <a:r>
              <a:rPr lang="zh-CN" altLang="en-US" sz="1200" b="1" i="0" kern="1200" dirty="0">
                <a:solidFill>
                  <a:schemeClr val="tx1"/>
                </a:solidFill>
                <a:effectLst/>
                <a:latin typeface="+mn-lt"/>
                <a:ea typeface="+mn-ea"/>
                <a:cs typeface="+mn-cs"/>
              </a:rPr>
              <a:t>进行非线性映射</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有效解决了非线性分类和学习的问题</a:t>
            </a:r>
            <a:r>
              <a:rPr lang="zh-CN" altLang="en-US" sz="1200" b="0" i="0" kern="1200" dirty="0">
                <a:solidFill>
                  <a:schemeClr val="tx1"/>
                </a:solidFill>
                <a:effectLst/>
                <a:latin typeface="+mn-lt"/>
                <a:ea typeface="+mn-ea"/>
                <a:cs typeface="+mn-cs"/>
              </a:rPr>
              <a:t>。该方法引起了神经网络的第二次热潮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1987-1989CNN</a:t>
            </a:r>
            <a:r>
              <a:rPr lang="zh-CN" altLang="en-US" sz="1200" b="0" i="0" kern="1200" dirty="0">
                <a:solidFill>
                  <a:schemeClr val="tx1"/>
                </a:solidFill>
                <a:effectLst/>
                <a:latin typeface="+mn-lt"/>
                <a:ea typeface="+mn-ea"/>
                <a:cs typeface="+mn-cs"/>
              </a:rPr>
              <a:t>的诞生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a:t>
            </a:r>
            <a:r>
              <a:rPr lang="en-US" altLang="zh-CN" sz="1200" b="0" i="0" kern="1200" dirty="0">
                <a:solidFill>
                  <a:schemeClr val="tx1"/>
                </a:solidFill>
                <a:effectLst/>
                <a:latin typeface="+mn-lt"/>
                <a:ea typeface="+mn-ea"/>
                <a:cs typeface="+mn-cs"/>
              </a:rPr>
              <a:t>89</a:t>
            </a:r>
            <a:r>
              <a:rPr lang="zh-CN" altLang="en-US" sz="1200" b="0" i="0" kern="1200" dirty="0">
                <a:solidFill>
                  <a:schemeClr val="tx1"/>
                </a:solidFill>
                <a:effectLst/>
                <a:latin typeface="+mn-lt"/>
                <a:ea typeface="+mn-ea"/>
                <a:cs typeface="+mn-cs"/>
              </a:rPr>
              <a:t>年后没有显著的发现，而且没有严格理论支持，再加上</a:t>
            </a:r>
            <a:r>
              <a:rPr lang="en-US" altLang="zh-CN" sz="1200" b="1" i="0" kern="1200" dirty="0">
                <a:solidFill>
                  <a:schemeClr val="tx1"/>
                </a:solidFill>
                <a:effectLst/>
                <a:latin typeface="+mn-lt"/>
                <a:ea typeface="+mn-ea"/>
                <a:cs typeface="+mn-cs"/>
              </a:rPr>
              <a:t>1991</a:t>
            </a:r>
            <a:r>
              <a:rPr lang="zh-CN" altLang="en-US" sz="1200" b="1" i="0" kern="1200" dirty="0">
                <a:solidFill>
                  <a:schemeClr val="tx1"/>
                </a:solidFill>
                <a:effectLst/>
                <a:latin typeface="+mn-lt"/>
                <a:ea typeface="+mn-ea"/>
                <a:cs typeface="+mn-cs"/>
              </a:rPr>
              <a:t>年</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BP</a:t>
            </a:r>
            <a:r>
              <a:rPr lang="zh-CN" altLang="en-US" sz="1200" b="0" i="0" kern="1200" dirty="0">
                <a:solidFill>
                  <a:schemeClr val="tx1"/>
                </a:solidFill>
                <a:effectLst/>
                <a:latin typeface="+mn-lt"/>
                <a:ea typeface="+mn-ea"/>
                <a:cs typeface="+mn-cs"/>
              </a:rPr>
              <a:t>算法被指出存在</a:t>
            </a:r>
            <a:r>
              <a:rPr lang="zh-CN" altLang="en-US" sz="1200" b="1" i="0" kern="1200" dirty="0">
                <a:solidFill>
                  <a:schemeClr val="tx1"/>
                </a:solidFill>
                <a:effectLst/>
                <a:latin typeface="+mn-lt"/>
                <a:ea typeface="+mn-ea"/>
                <a:cs typeface="+mn-cs"/>
              </a:rPr>
              <a:t>梯度消失问题，</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年代中期，以</a:t>
            </a:r>
            <a:r>
              <a:rPr lang="en-US" altLang="zh-CN" sz="1200" b="0" i="0" kern="1200" dirty="0">
                <a:solidFill>
                  <a:schemeClr val="tx1"/>
                </a:solidFill>
                <a:effectLst/>
                <a:latin typeface="+mn-lt"/>
                <a:ea typeface="+mn-ea"/>
                <a:cs typeface="+mn-cs"/>
              </a:rPr>
              <a:t>SVM</a:t>
            </a:r>
            <a:r>
              <a:rPr lang="zh-CN" altLang="en-US" sz="1200" b="0" i="0" kern="1200" dirty="0">
                <a:solidFill>
                  <a:schemeClr val="tx1"/>
                </a:solidFill>
                <a:effectLst/>
                <a:latin typeface="+mn-lt"/>
                <a:ea typeface="+mn-ea"/>
                <a:cs typeface="+mn-cs"/>
              </a:rPr>
              <a:t>为代表的其它浅层机器学习算法被提出，并在分类、回归问题上均取得了很好的效果，其原理又明显不同于神经网络模型，</a:t>
            </a:r>
            <a:r>
              <a:rPr lang="zh-CN" altLang="en-US" sz="1200" b="1" i="0" kern="1200" dirty="0">
                <a:solidFill>
                  <a:schemeClr val="tx1"/>
                </a:solidFill>
                <a:effectLst/>
                <a:latin typeface="+mn-lt"/>
                <a:ea typeface="+mn-ea"/>
                <a:cs typeface="+mn-cs"/>
              </a:rPr>
              <a:t>神经网络又开始沉寂</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1998</a:t>
            </a:r>
            <a:r>
              <a:rPr lang="zh-CN" altLang="en-US" sz="1200" b="1" i="0" kern="1200" dirty="0">
                <a:solidFill>
                  <a:schemeClr val="tx1"/>
                </a:solidFill>
                <a:effectLst/>
                <a:latin typeface="+mn-lt"/>
                <a:ea typeface="+mn-ea"/>
                <a:cs typeface="+mn-cs"/>
              </a:rPr>
              <a:t>年</a:t>
            </a:r>
            <a:r>
              <a:rPr lang="en-US" altLang="zh-CN" sz="1200" b="1" i="0" kern="1200" dirty="0" err="1">
                <a:solidFill>
                  <a:schemeClr val="tx1"/>
                </a:solidFill>
                <a:effectLst/>
                <a:latin typeface="+mn-lt"/>
                <a:ea typeface="+mn-ea"/>
                <a:cs typeface="+mn-cs"/>
              </a:rPr>
              <a:t>LeCun</a:t>
            </a:r>
            <a:r>
              <a:rPr lang="zh-CN" altLang="en-US" sz="1200" b="1" i="0" kern="1200" dirty="0">
                <a:solidFill>
                  <a:schemeClr val="tx1"/>
                </a:solidFill>
                <a:effectLst/>
                <a:latin typeface="+mn-lt"/>
                <a:ea typeface="+mn-ea"/>
                <a:cs typeface="+mn-cs"/>
              </a:rPr>
              <a:t>发明了卷积神经网络</a:t>
            </a:r>
            <a:r>
              <a:rPr lang="en-US" altLang="zh-CN"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LeNet</a:t>
            </a:r>
            <a:endParaRPr lang="en-US" altLang="zh-CN" sz="1200" b="1" i="0" kern="1200" dirty="0">
              <a:solidFill>
                <a:schemeClr val="tx1"/>
              </a:solidFill>
              <a:effectLst/>
              <a:latin typeface="+mn-lt"/>
              <a:ea typeface="+mn-ea"/>
              <a:cs typeface="+mn-cs"/>
            </a:endParaRPr>
          </a:p>
          <a:p>
            <a:r>
              <a:rPr lang="en-US" altLang="zh-CN" dirty="0"/>
              <a:t>2006</a:t>
            </a:r>
            <a:r>
              <a:rPr lang="zh-CN" altLang="en-US" dirty="0"/>
              <a:t>年 </a:t>
            </a:r>
            <a:r>
              <a:rPr lang="en-US" altLang="zh-CN" dirty="0" err="1"/>
              <a:t>hinton</a:t>
            </a:r>
            <a:r>
              <a:rPr lang="zh-CN" altLang="en-US" dirty="0"/>
              <a:t>提出深度信念网络，有多个</a:t>
            </a:r>
            <a:r>
              <a:rPr lang="en-US" altLang="zh-CN" dirty="0"/>
              <a:t>RBM</a:t>
            </a:r>
            <a:r>
              <a:rPr lang="zh-CN" altLang="en-US" dirty="0"/>
              <a:t>组成解决梯度消失问题</a:t>
            </a:r>
            <a:endParaRPr lang="en-US" altLang="zh-CN" dirty="0"/>
          </a:p>
          <a:p>
            <a:r>
              <a:rPr lang="en-US" altLang="zh-CN" dirty="0"/>
              <a:t>2012</a:t>
            </a:r>
            <a:r>
              <a:rPr lang="zh-CN" altLang="en-US" dirty="0"/>
              <a:t>年</a:t>
            </a:r>
            <a:r>
              <a:rPr lang="en-US" altLang="zh-CN" dirty="0" err="1"/>
              <a:t>hinton</a:t>
            </a:r>
            <a:r>
              <a:rPr lang="zh-CN" altLang="en-US" dirty="0"/>
              <a:t>提出</a:t>
            </a:r>
            <a:r>
              <a:rPr lang="en-US" altLang="zh-CN" dirty="0" err="1"/>
              <a:t>Alexnet</a:t>
            </a:r>
            <a:r>
              <a:rPr lang="zh-CN" altLang="en-US" dirty="0"/>
              <a:t>，早</a:t>
            </a:r>
            <a:r>
              <a:rPr lang="en-US" altLang="zh-CN" dirty="0" err="1"/>
              <a:t>imagenet</a:t>
            </a:r>
            <a:r>
              <a:rPr lang="zh-CN" altLang="en-US" dirty="0"/>
              <a:t>比赛夺魁，且碾压</a:t>
            </a:r>
            <a:r>
              <a:rPr lang="en-US" altLang="zh-CN" dirty="0"/>
              <a:t>SVM</a:t>
            </a:r>
            <a:r>
              <a:rPr lang="zh-CN" altLang="en-US" dirty="0"/>
              <a:t>，深度学习引起世界关注</a:t>
            </a:r>
            <a:endParaRPr lang="zh-CN" altLang="en-US" dirty="0"/>
          </a:p>
        </p:txBody>
      </p:sp>
      <p:sp>
        <p:nvSpPr>
          <p:cNvPr id="4" name="灯片编号占位符 3"/>
          <p:cNvSpPr>
            <a:spLocks noGrp="1"/>
          </p:cNvSpPr>
          <p:nvPr>
            <p:ph type="sldNum" sz="quarter" idx="5"/>
          </p:nvPr>
        </p:nvSpPr>
        <p:spPr/>
        <p:txBody>
          <a:bodyPr/>
          <a:lstStyle/>
          <a:p>
            <a:fld id="{5A3DB5A8-284C-491E-B3E4-60F116766A3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贝叶斯和隐马尔科夫</a:t>
            </a:r>
            <a:endParaRPr lang="zh-CN" altLang="en-US" dirty="0"/>
          </a:p>
        </p:txBody>
      </p:sp>
      <p:sp>
        <p:nvSpPr>
          <p:cNvPr id="4" name="灯片编号占位符 3"/>
          <p:cNvSpPr>
            <a:spLocks noGrp="1"/>
          </p:cNvSpPr>
          <p:nvPr>
            <p:ph type="sldNum" sz="quarter" idx="5"/>
          </p:nvPr>
        </p:nvSpPr>
        <p:spPr/>
        <p:txBody>
          <a:bodyPr/>
          <a:lstStyle/>
          <a:p>
            <a:fld id="{5A3DB5A8-284C-491E-B3E4-60F116766A3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在很多领域都表现优异，精度和速度比传统计算学习算法高很多。特别是在计算机视觉领域，</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是解决图像分类、图像检索、物体检测和语义分割的主流模型。</a:t>
            </a:r>
            <a:endParaRPr lang="zh-CN" altLang="en-US" dirty="0"/>
          </a:p>
        </p:txBody>
      </p:sp>
      <p:sp>
        <p:nvSpPr>
          <p:cNvPr id="4" name="灯片编号占位符 3"/>
          <p:cNvSpPr>
            <a:spLocks noGrp="1"/>
          </p:cNvSpPr>
          <p:nvPr>
            <p:ph type="sldNum" sz="quarter" idx="10"/>
          </p:nvPr>
        </p:nvSpPr>
        <p:spPr/>
        <p:txBody>
          <a:bodyPr/>
          <a:lstStyle/>
          <a:p>
            <a:fld id="{9EB58C19-D046-45A1-970B-586C0558B84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Restnet</a:t>
            </a:r>
            <a:r>
              <a:rPr lang="zh-CN" altLang="en-US" dirty="0"/>
              <a:t>之前很少有</a:t>
            </a:r>
            <a:r>
              <a:rPr lang="en-US" altLang="zh-CN" dirty="0"/>
              <a:t>20</a:t>
            </a:r>
            <a:r>
              <a:rPr lang="zh-CN" altLang="en-US" dirty="0"/>
              <a:t>层以上的</a:t>
            </a:r>
            <a:endParaRPr lang="zh-CN" altLang="en-US" dirty="0"/>
          </a:p>
        </p:txBody>
      </p:sp>
      <p:sp>
        <p:nvSpPr>
          <p:cNvPr id="4" name="灯片编号占位符 3"/>
          <p:cNvSpPr>
            <a:spLocks noGrp="1"/>
          </p:cNvSpPr>
          <p:nvPr>
            <p:ph type="sldNum" sz="quarter" idx="5"/>
          </p:nvPr>
        </p:nvSpPr>
        <p:spPr/>
        <p:txBody>
          <a:bodyPr/>
          <a:lstStyle/>
          <a:p>
            <a:fld id="{5A3DB5A8-284C-491E-B3E4-60F116766A3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1" y="0"/>
            <a:ext cx="9143999"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9144000" cy="6858000"/>
          </a:xfrm>
          <a:prstGeom prst="rect">
            <a:avLst/>
          </a:prstGeom>
        </p:spPr>
      </p:pic>
      <p:sp>
        <p:nvSpPr>
          <p:cNvPr id="3" name="矩形 2"/>
          <p:cNvSpPr/>
          <p:nvPr userDrawn="1"/>
        </p:nvSpPr>
        <p:spPr>
          <a:xfrm>
            <a:off x="240030" y="293915"/>
            <a:ext cx="8694964" cy="6328955"/>
          </a:xfrm>
          <a:prstGeom prst="rect">
            <a:avLst/>
          </a:prstGeom>
          <a:solidFill>
            <a:schemeClr val="bg1"/>
          </a:solidFill>
          <a:ln w="76200">
            <a:solidFill>
              <a:srgbClr val="E8D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1"/>
        </p:nvSpPr>
        <p:spPr>
          <a:xfrm>
            <a:off x="1" y="0"/>
            <a:ext cx="118903" cy="1731264"/>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矩形 11"/>
          <p:cNvSpPr/>
          <p:nvPr userDrawn="1"/>
        </p:nvSpPr>
        <p:spPr>
          <a:xfrm>
            <a:off x="1" y="1731264"/>
            <a:ext cx="118903" cy="1697736"/>
          </a:xfrm>
          <a:prstGeom prst="rect">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矩形 12"/>
          <p:cNvSpPr/>
          <p:nvPr userDrawn="1"/>
        </p:nvSpPr>
        <p:spPr>
          <a:xfrm>
            <a:off x="1" y="3429000"/>
            <a:ext cx="118903" cy="1731264"/>
          </a:xfrm>
          <a:prstGeom prst="rect">
            <a:avLst/>
          </a:prstGeom>
          <a:solidFill>
            <a:srgbClr val="009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矩形 13"/>
          <p:cNvSpPr/>
          <p:nvPr userDrawn="1"/>
        </p:nvSpPr>
        <p:spPr>
          <a:xfrm>
            <a:off x="1" y="5160264"/>
            <a:ext cx="118903" cy="1697736"/>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5" name="矩形 14"/>
          <p:cNvSpPr/>
          <p:nvPr userDrawn="1"/>
        </p:nvSpPr>
        <p:spPr>
          <a:xfrm>
            <a:off x="9025099" y="0"/>
            <a:ext cx="118903" cy="1731264"/>
          </a:xfrm>
          <a:prstGeom prst="rect">
            <a:avLst/>
          </a:prstGeom>
          <a:solidFill>
            <a:srgbClr val="67A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6" name="矩形 15"/>
          <p:cNvSpPr/>
          <p:nvPr userDrawn="1"/>
        </p:nvSpPr>
        <p:spPr>
          <a:xfrm>
            <a:off x="9025099" y="1731264"/>
            <a:ext cx="118903" cy="1697736"/>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7" name="矩形 16"/>
          <p:cNvSpPr/>
          <p:nvPr userDrawn="1"/>
        </p:nvSpPr>
        <p:spPr>
          <a:xfrm>
            <a:off x="9025099" y="3429000"/>
            <a:ext cx="118903" cy="1731264"/>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 name="矩形 17"/>
          <p:cNvSpPr/>
          <p:nvPr userDrawn="1"/>
        </p:nvSpPr>
        <p:spPr>
          <a:xfrm>
            <a:off x="9025099" y="5160264"/>
            <a:ext cx="118903" cy="1697736"/>
          </a:xfrm>
          <a:prstGeom prst="rect">
            <a:avLst/>
          </a:prstGeom>
          <a:solidFill>
            <a:srgbClr val="C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1" name="矩形 20"/>
          <p:cNvSpPr/>
          <p:nvPr userDrawn="1"/>
        </p:nvSpPr>
        <p:spPr>
          <a:xfrm>
            <a:off x="118904" y="0"/>
            <a:ext cx="1746382" cy="146304"/>
          </a:xfrm>
          <a:prstGeom prst="rect">
            <a:avLst/>
          </a:prstGeom>
          <a:solidFill>
            <a:srgbClr val="A36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2" name="矩形 21"/>
          <p:cNvSpPr/>
          <p:nvPr userDrawn="1"/>
        </p:nvSpPr>
        <p:spPr>
          <a:xfrm>
            <a:off x="1865376" y="0"/>
            <a:ext cx="1819716" cy="146304"/>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3" name="矩形 22"/>
          <p:cNvSpPr/>
          <p:nvPr userDrawn="1"/>
        </p:nvSpPr>
        <p:spPr>
          <a:xfrm>
            <a:off x="3611850" y="0"/>
            <a:ext cx="1810390" cy="146304"/>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 name="矩形 23"/>
          <p:cNvSpPr/>
          <p:nvPr userDrawn="1"/>
        </p:nvSpPr>
        <p:spPr>
          <a:xfrm>
            <a:off x="5422332" y="0"/>
            <a:ext cx="1737331" cy="146304"/>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 name="矩形 24"/>
          <p:cNvSpPr/>
          <p:nvPr userDrawn="1"/>
        </p:nvSpPr>
        <p:spPr>
          <a:xfrm>
            <a:off x="7159754" y="0"/>
            <a:ext cx="1865253" cy="146304"/>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 name="矩形 25"/>
          <p:cNvSpPr/>
          <p:nvPr userDrawn="1"/>
        </p:nvSpPr>
        <p:spPr>
          <a:xfrm>
            <a:off x="109668" y="6711696"/>
            <a:ext cx="1746382" cy="146304"/>
          </a:xfrm>
          <a:prstGeom prst="rect">
            <a:avLst/>
          </a:prstGeom>
          <a:solidFill>
            <a:srgbClr val="A36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7" name="矩形 26"/>
          <p:cNvSpPr/>
          <p:nvPr userDrawn="1"/>
        </p:nvSpPr>
        <p:spPr>
          <a:xfrm>
            <a:off x="1856141" y="6711696"/>
            <a:ext cx="1819716" cy="146304"/>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8" name="矩形 27"/>
          <p:cNvSpPr/>
          <p:nvPr userDrawn="1"/>
        </p:nvSpPr>
        <p:spPr>
          <a:xfrm>
            <a:off x="3602615" y="6711696"/>
            <a:ext cx="1810390" cy="146304"/>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28"/>
          <p:cNvSpPr/>
          <p:nvPr userDrawn="1"/>
        </p:nvSpPr>
        <p:spPr>
          <a:xfrm>
            <a:off x="5413096" y="6711696"/>
            <a:ext cx="1737331" cy="146304"/>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0" name="矩形 29"/>
          <p:cNvSpPr/>
          <p:nvPr userDrawn="1"/>
        </p:nvSpPr>
        <p:spPr>
          <a:xfrm>
            <a:off x="7150518" y="6711696"/>
            <a:ext cx="1874489" cy="146304"/>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7C92201-9C03-4B44-93D0-848174B88448}" type="slidenum">
              <a:rPr lang="zh-CN" altLang="en-US" smtClean="0"/>
            </a:fld>
            <a:endParaRPr lang="zh-CN" altLang="en-US"/>
          </a:p>
        </p:txBody>
      </p:sp>
      <p:sp>
        <p:nvSpPr>
          <p:cNvPr id="10" name="矩形 9"/>
          <p:cNvSpPr/>
          <p:nvPr userDrawn="1"/>
        </p:nvSpPr>
        <p:spPr>
          <a:xfrm>
            <a:off x="6825273" y="6460334"/>
            <a:ext cx="581352" cy="323165"/>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9BD62B6-848B-4173-8DE2-8476D2F37BE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C92201-9C03-4B44-93D0-848174B8844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D62B6-848B-4173-8DE2-8476D2F37BE0}"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92201-9C03-4B44-93D0-848174B884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2.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3.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9.wmf"/><Relationship Id="rId2" Type="http://schemas.openxmlformats.org/officeDocument/2006/relationships/oleObject" Target="../embeddings/Document1.doc"/><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0" Type="http://schemas.openxmlformats.org/officeDocument/2006/relationships/notesSlide" Target="../notesSlides/notesSlide25.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screen"/>
          <a:srcRect r="10975" b="18883"/>
          <a:stretch>
            <a:fillRect/>
          </a:stretch>
        </p:blipFill>
        <p:spPr>
          <a:xfrm>
            <a:off x="5636730" y="1608897"/>
            <a:ext cx="2085975" cy="2364271"/>
          </a:xfrm>
          <a:prstGeom prst="rect">
            <a:avLst/>
          </a:prstGeom>
        </p:spPr>
      </p:pic>
      <p:sp>
        <p:nvSpPr>
          <p:cNvPr id="8" name="PA_文本框 22"/>
          <p:cNvSpPr txBox="1"/>
          <p:nvPr>
            <p:custDataLst>
              <p:tags r:id="rId2"/>
            </p:custDataLst>
          </p:nvPr>
        </p:nvSpPr>
        <p:spPr>
          <a:xfrm>
            <a:off x="3369590" y="4572426"/>
            <a:ext cx="5810838" cy="1015663"/>
          </a:xfrm>
          <a:prstGeom prst="rect">
            <a:avLst/>
          </a:prstGeom>
          <a:noFill/>
          <a:effectLst/>
        </p:spPr>
        <p:txBody>
          <a:bodyPr wrap="square" rtlCol="0">
            <a:spAutoFit/>
          </a:bodyPr>
          <a:lstStyle/>
          <a:p>
            <a:pPr algn="ctr"/>
            <a:r>
              <a:rPr lang="zh-CN" altLang="en-US" sz="6000" dirty="0">
                <a:gradFill>
                  <a:gsLst>
                    <a:gs pos="0">
                      <a:srgbClr val="BBA578"/>
                    </a:gs>
                    <a:gs pos="50000">
                      <a:srgbClr val="E8DECA"/>
                    </a:gs>
                    <a:gs pos="100000">
                      <a:srgbClr val="BDA779"/>
                    </a:gs>
                  </a:gsLst>
                  <a:lin ang="13500000" scaled="1"/>
                </a:gradFill>
                <a:effectLst>
                  <a:innerShdw blurRad="63500" dist="50800" dir="13500000">
                    <a:schemeClr val="bg1">
                      <a:lumMod val="50000"/>
                      <a:alpha val="50000"/>
                    </a:schemeClr>
                  </a:innerShdw>
                </a:effectLst>
                <a:latin typeface="汉仪大宋简" panose="02010609000101010101" pitchFamily="49" charset="-122"/>
                <a:ea typeface="汉仪大宋简" panose="02010609000101010101" pitchFamily="49" charset="-122"/>
              </a:rPr>
              <a:t>深度学习简介</a:t>
            </a:r>
            <a:endParaRPr lang="zh-CN" altLang="en-US" sz="6000" dirty="0">
              <a:gradFill>
                <a:gsLst>
                  <a:gs pos="0">
                    <a:srgbClr val="BBA578"/>
                  </a:gs>
                  <a:gs pos="50000">
                    <a:srgbClr val="E8DECA"/>
                  </a:gs>
                  <a:gs pos="100000">
                    <a:srgbClr val="BDA779"/>
                  </a:gs>
                </a:gsLst>
                <a:lin ang="13500000" scaled="1"/>
              </a:gradFill>
              <a:effectLst>
                <a:innerShdw blurRad="63500" dist="50800" dir="13500000">
                  <a:schemeClr val="bg1">
                    <a:lumMod val="50000"/>
                    <a:alpha val="50000"/>
                  </a:schemeClr>
                </a:innerShdw>
              </a:effectLst>
              <a:latin typeface="汉仪大宋简" panose="02010609000101010101" pitchFamily="49" charset="-122"/>
              <a:ea typeface="汉仪大宋简" panose="02010609000101010101" pitchFamily="49" charset="-122"/>
            </a:endParaRPr>
          </a:p>
        </p:txBody>
      </p:sp>
      <p:grpSp>
        <p:nvGrpSpPr>
          <p:cNvPr id="24" name="PA_组合 2"/>
          <p:cNvGrpSpPr/>
          <p:nvPr>
            <p:custDataLst>
              <p:tags r:id="rId3"/>
            </p:custDataLst>
          </p:nvPr>
        </p:nvGrpSpPr>
        <p:grpSpPr>
          <a:xfrm>
            <a:off x="1298898" y="3185582"/>
            <a:ext cx="256977" cy="260619"/>
            <a:chOff x="4796805" y="-215900"/>
            <a:chExt cx="2093913" cy="2122488"/>
          </a:xfrm>
          <a:solidFill>
            <a:schemeClr val="bg1">
              <a:lumMod val="65000"/>
            </a:schemeClr>
          </a:solidFill>
        </p:grpSpPr>
        <p:sp>
          <p:nvSpPr>
            <p:cNvPr id="25"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C4261D"/>
                </a:solidFill>
              </a:endParaRPr>
            </a:p>
          </p:txBody>
        </p:sp>
        <p:sp>
          <p:nvSpPr>
            <p:cNvPr id="26"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w="3175">
              <a:noFill/>
            </a:ln>
          </p:spPr>
          <p:txBody>
            <a:bodyPr vert="horz" wrap="square" lIns="68580" tIns="34290" rIns="68580" bIns="34290" numCol="1" anchor="t" anchorCtr="0" compatLnSpc="1"/>
            <a:lstStyle/>
            <a:p>
              <a:endParaRPr lang="zh-CN" altLang="en-US" sz="1350">
                <a:solidFill>
                  <a:srgbClr val="C4261D"/>
                </a:solidFill>
              </a:endParaRPr>
            </a:p>
          </p:txBody>
        </p:sp>
      </p:grpSp>
      <p:grpSp>
        <p:nvGrpSpPr>
          <p:cNvPr id="27" name="PA_组合 5"/>
          <p:cNvGrpSpPr/>
          <p:nvPr>
            <p:custDataLst>
              <p:tags r:id="rId4"/>
            </p:custDataLst>
          </p:nvPr>
        </p:nvGrpSpPr>
        <p:grpSpPr>
          <a:xfrm>
            <a:off x="1748218" y="3185582"/>
            <a:ext cx="256977" cy="260619"/>
            <a:chOff x="7772329" y="-1123557"/>
            <a:chExt cx="465708" cy="472063"/>
          </a:xfrm>
          <a:solidFill>
            <a:schemeClr val="bg1">
              <a:lumMod val="65000"/>
            </a:schemeClr>
          </a:solidFill>
        </p:grpSpPr>
        <p:sp>
          <p:nvSpPr>
            <p:cNvPr id="28"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w="3175">
              <a:noFill/>
            </a:ln>
          </p:spPr>
          <p:txBody>
            <a:bodyPr vert="horz" wrap="square" lIns="68580" tIns="34290" rIns="68580" bIns="34290" numCol="1" anchor="t" anchorCtr="0" compatLnSpc="1"/>
            <a:lstStyle/>
            <a:p>
              <a:endParaRPr lang="zh-CN" altLang="en-US" sz="1350">
                <a:solidFill>
                  <a:srgbClr val="C4261D"/>
                </a:solidFill>
              </a:endParaRPr>
            </a:p>
          </p:txBody>
        </p:sp>
        <p:sp>
          <p:nvSpPr>
            <p:cNvPr id="29"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grpSp>
      <p:grpSp>
        <p:nvGrpSpPr>
          <p:cNvPr id="30" name="PA_组合 8"/>
          <p:cNvGrpSpPr/>
          <p:nvPr>
            <p:custDataLst>
              <p:tags r:id="rId5"/>
            </p:custDataLst>
          </p:nvPr>
        </p:nvGrpSpPr>
        <p:grpSpPr>
          <a:xfrm>
            <a:off x="2197538" y="3185582"/>
            <a:ext cx="256977" cy="260619"/>
            <a:chOff x="10019977" y="-551766"/>
            <a:chExt cx="2093913" cy="2122488"/>
          </a:xfrm>
          <a:solidFill>
            <a:schemeClr val="bg1">
              <a:lumMod val="65000"/>
            </a:schemeClr>
          </a:solidFill>
        </p:grpSpPr>
        <p:sp>
          <p:nvSpPr>
            <p:cNvPr id="31"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sp>
          <p:nvSpPr>
            <p:cNvPr id="32"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grpSp>
      <p:grpSp>
        <p:nvGrpSpPr>
          <p:cNvPr id="33" name="PA_组合 11"/>
          <p:cNvGrpSpPr/>
          <p:nvPr>
            <p:custDataLst>
              <p:tags r:id="rId6"/>
            </p:custDataLst>
          </p:nvPr>
        </p:nvGrpSpPr>
        <p:grpSpPr>
          <a:xfrm>
            <a:off x="2646857" y="3185582"/>
            <a:ext cx="256977" cy="260619"/>
            <a:chOff x="2317849" y="-1212230"/>
            <a:chExt cx="2093913" cy="2122488"/>
          </a:xfrm>
          <a:solidFill>
            <a:schemeClr val="bg1">
              <a:lumMod val="65000"/>
            </a:schemeClr>
          </a:solidFill>
        </p:grpSpPr>
        <p:sp>
          <p:nvSpPr>
            <p:cNvPr id="34"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sp>
          <p:nvSpPr>
            <p:cNvPr id="35"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grpSp>
      <p:grpSp>
        <p:nvGrpSpPr>
          <p:cNvPr id="36" name="PA_组合 14"/>
          <p:cNvGrpSpPr/>
          <p:nvPr>
            <p:custDataLst>
              <p:tags r:id="rId7"/>
            </p:custDataLst>
          </p:nvPr>
        </p:nvGrpSpPr>
        <p:grpSpPr>
          <a:xfrm>
            <a:off x="3112613" y="3185582"/>
            <a:ext cx="256977" cy="260619"/>
            <a:chOff x="4910385" y="-2248866"/>
            <a:chExt cx="2093913" cy="2122488"/>
          </a:xfrm>
          <a:solidFill>
            <a:schemeClr val="bg1">
              <a:lumMod val="65000"/>
            </a:schemeClr>
          </a:solidFill>
        </p:grpSpPr>
        <p:sp>
          <p:nvSpPr>
            <p:cNvPr id="37"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sp>
          <p:nvSpPr>
            <p:cNvPr id="38"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w="3175">
              <a:noFill/>
            </a:ln>
          </p:spPr>
          <p:txBody>
            <a:bodyPr vert="horz" wrap="square" lIns="68580" tIns="34290" rIns="68580" bIns="34290" numCol="1" anchor="t" anchorCtr="0" compatLnSpc="1"/>
            <a:lstStyle/>
            <a:p>
              <a:endParaRPr lang="zh-CN" altLang="en-US" sz="1350">
                <a:solidFill>
                  <a:srgbClr val="C4261D"/>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12"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2000" fill="hold"/>
                                        <p:tgtEl>
                                          <p:spTgt spid="24"/>
                                        </p:tgtEl>
                                        <p:attrNameLst>
                                          <p:attrName>ppt_x</p:attrName>
                                        </p:attrNameLst>
                                      </p:cBhvr>
                                      <p:tavLst>
                                        <p:tav tm="0">
                                          <p:val>
                                            <p:strVal val="0-#ppt_w/2"/>
                                          </p:val>
                                        </p:tav>
                                        <p:tav tm="100000">
                                          <p:val>
                                            <p:strVal val="#ppt_x"/>
                                          </p:val>
                                        </p:tav>
                                      </p:tavLst>
                                    </p:anim>
                                    <p:anim calcmode="lin" valueType="num">
                                      <p:cBhvr additive="base">
                                        <p:cTn id="17" dur="2000" fill="hold"/>
                                        <p:tgtEl>
                                          <p:spTgt spid="24"/>
                                        </p:tgtEl>
                                        <p:attrNameLst>
                                          <p:attrName>ppt_y</p:attrName>
                                        </p:attrNameLst>
                                      </p:cBhvr>
                                      <p:tavLst>
                                        <p:tav tm="0">
                                          <p:val>
                                            <p:strVal val="1+#ppt_h/2"/>
                                          </p:val>
                                        </p:tav>
                                        <p:tav tm="100000">
                                          <p:val>
                                            <p:strVal val="#ppt_y"/>
                                          </p:val>
                                        </p:tav>
                                      </p:tavLst>
                                    </p:anim>
                                  </p:childTnLst>
                                </p:cTn>
                              </p:par>
                              <p:par>
                                <p:cTn id="18" presetID="8" presetClass="emph" presetSubtype="0" fill="hold" nodeType="withEffect">
                                  <p:stCondLst>
                                    <p:cond delay="0"/>
                                  </p:stCondLst>
                                  <p:childTnLst>
                                    <p:animRot by="21600000">
                                      <p:cBhvr>
                                        <p:cTn id="19" dur="2000" fill="hold"/>
                                        <p:tgtEl>
                                          <p:spTgt spid="24"/>
                                        </p:tgtEl>
                                        <p:attrNameLst>
                                          <p:attrName>r</p:attrName>
                                        </p:attrNameLst>
                                      </p:cBhvr>
                                    </p:animRot>
                                  </p:childTnLst>
                                </p:cTn>
                              </p:par>
                              <p:par>
                                <p:cTn id="20" presetID="2" presetClass="entr" presetSubtype="12"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2000" fill="hold"/>
                                        <p:tgtEl>
                                          <p:spTgt spid="27"/>
                                        </p:tgtEl>
                                        <p:attrNameLst>
                                          <p:attrName>ppt_x</p:attrName>
                                        </p:attrNameLst>
                                      </p:cBhvr>
                                      <p:tavLst>
                                        <p:tav tm="0">
                                          <p:val>
                                            <p:strVal val="0-#ppt_w/2"/>
                                          </p:val>
                                        </p:tav>
                                        <p:tav tm="100000">
                                          <p:val>
                                            <p:strVal val="#ppt_x"/>
                                          </p:val>
                                        </p:tav>
                                      </p:tavLst>
                                    </p:anim>
                                    <p:anim calcmode="lin" valueType="num">
                                      <p:cBhvr additive="base">
                                        <p:cTn id="23" dur="2000" fill="hold"/>
                                        <p:tgtEl>
                                          <p:spTgt spid="27"/>
                                        </p:tgtEl>
                                        <p:attrNameLst>
                                          <p:attrName>ppt_y</p:attrName>
                                        </p:attrNameLst>
                                      </p:cBhvr>
                                      <p:tavLst>
                                        <p:tav tm="0">
                                          <p:val>
                                            <p:strVal val="1+#ppt_h/2"/>
                                          </p:val>
                                        </p:tav>
                                        <p:tav tm="100000">
                                          <p:val>
                                            <p:strVal val="#ppt_y"/>
                                          </p:val>
                                        </p:tav>
                                      </p:tavLst>
                                    </p:anim>
                                  </p:childTnLst>
                                </p:cTn>
                              </p:par>
                              <p:par>
                                <p:cTn id="24" presetID="8" presetClass="emph" presetSubtype="0" fill="hold" nodeType="withEffect">
                                  <p:stCondLst>
                                    <p:cond delay="0"/>
                                  </p:stCondLst>
                                  <p:childTnLst>
                                    <p:animRot by="21600000">
                                      <p:cBhvr>
                                        <p:cTn id="25" dur="2000" fill="hold"/>
                                        <p:tgtEl>
                                          <p:spTgt spid="27"/>
                                        </p:tgtEl>
                                        <p:attrNameLst>
                                          <p:attrName>r</p:attrName>
                                        </p:attrNameLst>
                                      </p:cBhvr>
                                    </p:animRot>
                                  </p:childTnLst>
                                </p:cTn>
                              </p:par>
                              <p:par>
                                <p:cTn id="26" presetID="2" presetClass="entr" presetSubtype="12" fill="hold" nodeType="withEffect">
                                  <p:stCondLst>
                                    <p:cond delay="4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2000" fill="hold"/>
                                        <p:tgtEl>
                                          <p:spTgt spid="30"/>
                                        </p:tgtEl>
                                        <p:attrNameLst>
                                          <p:attrName>ppt_x</p:attrName>
                                        </p:attrNameLst>
                                      </p:cBhvr>
                                      <p:tavLst>
                                        <p:tav tm="0">
                                          <p:val>
                                            <p:strVal val="0-#ppt_w/2"/>
                                          </p:val>
                                        </p:tav>
                                        <p:tav tm="100000">
                                          <p:val>
                                            <p:strVal val="#ppt_x"/>
                                          </p:val>
                                        </p:tav>
                                      </p:tavLst>
                                    </p:anim>
                                    <p:anim calcmode="lin" valueType="num">
                                      <p:cBhvr additive="base">
                                        <p:cTn id="29" dur="2000" fill="hold"/>
                                        <p:tgtEl>
                                          <p:spTgt spid="30"/>
                                        </p:tgtEl>
                                        <p:attrNameLst>
                                          <p:attrName>ppt_y</p:attrName>
                                        </p:attrNameLst>
                                      </p:cBhvr>
                                      <p:tavLst>
                                        <p:tav tm="0">
                                          <p:val>
                                            <p:strVal val="1+#ppt_h/2"/>
                                          </p:val>
                                        </p:tav>
                                        <p:tav tm="100000">
                                          <p:val>
                                            <p:strVal val="#ppt_y"/>
                                          </p:val>
                                        </p:tav>
                                      </p:tavLst>
                                    </p:anim>
                                  </p:childTnLst>
                                </p:cTn>
                              </p:par>
                              <p:par>
                                <p:cTn id="30" presetID="8" presetClass="emph" presetSubtype="0" fill="hold" nodeType="withEffect">
                                  <p:stCondLst>
                                    <p:cond delay="400"/>
                                  </p:stCondLst>
                                  <p:childTnLst>
                                    <p:animRot by="21600000">
                                      <p:cBhvr>
                                        <p:cTn id="31" dur="2000" fill="hold"/>
                                        <p:tgtEl>
                                          <p:spTgt spid="30"/>
                                        </p:tgtEl>
                                        <p:attrNameLst>
                                          <p:attrName>r</p:attrName>
                                        </p:attrNameLst>
                                      </p:cBhvr>
                                    </p:animRot>
                                  </p:childTnLst>
                                </p:cTn>
                              </p:par>
                              <p:par>
                                <p:cTn id="32" presetID="2" presetClass="entr" presetSubtype="12" fill="hold" nodeType="withEffect">
                                  <p:stCondLst>
                                    <p:cond delay="60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2000" fill="hold"/>
                                        <p:tgtEl>
                                          <p:spTgt spid="33"/>
                                        </p:tgtEl>
                                        <p:attrNameLst>
                                          <p:attrName>ppt_x</p:attrName>
                                        </p:attrNameLst>
                                      </p:cBhvr>
                                      <p:tavLst>
                                        <p:tav tm="0">
                                          <p:val>
                                            <p:strVal val="0-#ppt_w/2"/>
                                          </p:val>
                                        </p:tav>
                                        <p:tav tm="100000">
                                          <p:val>
                                            <p:strVal val="#ppt_x"/>
                                          </p:val>
                                        </p:tav>
                                      </p:tavLst>
                                    </p:anim>
                                    <p:anim calcmode="lin" valueType="num">
                                      <p:cBhvr additive="base">
                                        <p:cTn id="35" dur="2000" fill="hold"/>
                                        <p:tgtEl>
                                          <p:spTgt spid="33"/>
                                        </p:tgtEl>
                                        <p:attrNameLst>
                                          <p:attrName>ppt_y</p:attrName>
                                        </p:attrNameLst>
                                      </p:cBhvr>
                                      <p:tavLst>
                                        <p:tav tm="0">
                                          <p:val>
                                            <p:strVal val="1+#ppt_h/2"/>
                                          </p:val>
                                        </p:tav>
                                        <p:tav tm="100000">
                                          <p:val>
                                            <p:strVal val="#ppt_y"/>
                                          </p:val>
                                        </p:tav>
                                      </p:tavLst>
                                    </p:anim>
                                  </p:childTnLst>
                                </p:cTn>
                              </p:par>
                              <p:par>
                                <p:cTn id="36" presetID="8" presetClass="emph" presetSubtype="0" fill="hold" nodeType="withEffect">
                                  <p:stCondLst>
                                    <p:cond delay="600"/>
                                  </p:stCondLst>
                                  <p:childTnLst>
                                    <p:animRot by="21600000">
                                      <p:cBhvr>
                                        <p:cTn id="37" dur="2000" fill="hold"/>
                                        <p:tgtEl>
                                          <p:spTgt spid="33"/>
                                        </p:tgtEl>
                                        <p:attrNameLst>
                                          <p:attrName>r</p:attrName>
                                        </p:attrNameLst>
                                      </p:cBhvr>
                                    </p:animRot>
                                  </p:childTnLst>
                                </p:cTn>
                              </p:par>
                              <p:par>
                                <p:cTn id="38" presetID="2" presetClass="entr" presetSubtype="12" fill="hold" nodeType="withEffect">
                                  <p:stCondLst>
                                    <p:cond delay="20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2000" fill="hold"/>
                                        <p:tgtEl>
                                          <p:spTgt spid="36"/>
                                        </p:tgtEl>
                                        <p:attrNameLst>
                                          <p:attrName>ppt_x</p:attrName>
                                        </p:attrNameLst>
                                      </p:cBhvr>
                                      <p:tavLst>
                                        <p:tav tm="0">
                                          <p:val>
                                            <p:strVal val="0-#ppt_w/2"/>
                                          </p:val>
                                        </p:tav>
                                        <p:tav tm="100000">
                                          <p:val>
                                            <p:strVal val="#ppt_x"/>
                                          </p:val>
                                        </p:tav>
                                      </p:tavLst>
                                    </p:anim>
                                    <p:anim calcmode="lin" valueType="num">
                                      <p:cBhvr additive="base">
                                        <p:cTn id="41" dur="2000" fill="hold"/>
                                        <p:tgtEl>
                                          <p:spTgt spid="36"/>
                                        </p:tgtEl>
                                        <p:attrNameLst>
                                          <p:attrName>ppt_y</p:attrName>
                                        </p:attrNameLst>
                                      </p:cBhvr>
                                      <p:tavLst>
                                        <p:tav tm="0">
                                          <p:val>
                                            <p:strVal val="1+#ppt_h/2"/>
                                          </p:val>
                                        </p:tav>
                                        <p:tav tm="100000">
                                          <p:val>
                                            <p:strVal val="#ppt_y"/>
                                          </p:val>
                                        </p:tav>
                                      </p:tavLst>
                                    </p:anim>
                                  </p:childTnLst>
                                </p:cTn>
                              </p:par>
                              <p:par>
                                <p:cTn id="42" presetID="8" presetClass="emph" presetSubtype="0" fill="hold" nodeType="withEffect">
                                  <p:stCondLst>
                                    <p:cond delay="800"/>
                                  </p:stCondLst>
                                  <p:childTnLst>
                                    <p:animRot by="21600000">
                                      <p:cBhvr>
                                        <p:cTn id="43" dur="2000" fill="hold"/>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0" y="1143000"/>
            <a:ext cx="8950867" cy="4976990"/>
          </a:xfrm>
          <a:prstGeom prst="rect">
            <a:avLst/>
          </a:prstGeom>
        </p:spPr>
      </p:pic>
      <p:sp>
        <p:nvSpPr>
          <p:cNvPr id="8" name="标题 1"/>
          <p:cNvSpPr>
            <a:spLocks noGrp="1"/>
          </p:cNvSpPr>
          <p:nvPr>
            <p:ph type="title"/>
          </p:nvPr>
        </p:nvSpPr>
        <p:spPr>
          <a:xfrm>
            <a:off x="2964033" y="152399"/>
            <a:ext cx="4196953" cy="990600"/>
          </a:xfrm>
        </p:spPr>
        <p:txBody>
          <a:bodyPr>
            <a:normAutofit/>
          </a:bodyPr>
          <a:lstStyle/>
          <a:p>
            <a:r>
              <a:rPr lang="zh-CN" altLang="en-US" sz="3200" spc="169" dirty="0">
                <a:latin typeface="微软雅黑" panose="020B0503020204020204" charset="-122"/>
                <a:ea typeface="微软雅黑" panose="020B0503020204020204" charset="-122"/>
              </a:rPr>
              <a:t>深度学习发展史</a:t>
            </a:r>
            <a:endParaRPr lang="zh-CN" altLang="en-US" sz="3200" dirty="0"/>
          </a:p>
        </p:txBody>
      </p:sp>
      <p:cxnSp>
        <p:nvCxnSpPr>
          <p:cNvPr id="5"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589619" y="857251"/>
            <a:ext cx="8157566" cy="515464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a:xfrm>
            <a:off x="1464906" y="34926"/>
            <a:ext cx="8229600" cy="1143000"/>
          </a:xfrm>
        </p:spPr>
        <p:txBody>
          <a:bodyPr/>
          <a:lstStyle/>
          <a:p>
            <a:r>
              <a:rPr lang="zh-CN" altLang="en-US" dirty="0" smtClean="0">
                <a:latin typeface="黑体" panose="02010609060101010101" pitchFamily="49" charset="-122"/>
                <a:ea typeface="黑体" panose="02010609060101010101" pitchFamily="49" charset="-122"/>
              </a:rPr>
              <a:t>深度学习 </a:t>
            </a:r>
            <a:r>
              <a:rPr lang="en-US" altLang="zh-CN" dirty="0" smtClean="0">
                <a:latin typeface="黑体" panose="02010609060101010101" pitchFamily="49" charset="-122"/>
                <a:ea typeface="黑体" panose="02010609060101010101" pitchFamily="49" charset="-122"/>
              </a:rPr>
              <a:t>vs.</a:t>
            </a:r>
            <a:r>
              <a:rPr lang="zh-CN" altLang="en-US" dirty="0" smtClean="0">
                <a:latin typeface="黑体" panose="02010609060101010101" pitchFamily="49" charset="-122"/>
                <a:ea typeface="黑体" panose="02010609060101010101" pitchFamily="49" charset="-122"/>
              </a:rPr>
              <a:t> 神经网络</a:t>
            </a:r>
            <a:endParaRPr lang="zh-CN" altLang="en-US" dirty="0" smtClean="0">
              <a:latin typeface="黑体" panose="02010609060101010101" pitchFamily="49" charset="-122"/>
              <a:ea typeface="黑体" panose="02010609060101010101" pitchFamily="49" charset="-122"/>
            </a:endParaRPr>
          </a:p>
        </p:txBody>
      </p:sp>
      <p:sp>
        <p:nvSpPr>
          <p:cNvPr id="34818" name="Rectangle 3"/>
          <p:cNvSpPr>
            <a:spLocks noGrp="1"/>
          </p:cNvSpPr>
          <p:nvPr>
            <p:ph type="body" idx="1"/>
          </p:nvPr>
        </p:nvSpPr>
        <p:spPr/>
        <p:txBody>
          <a:bodyPr/>
          <a:lstStyle/>
          <a:p>
            <a:pPr>
              <a:buFont typeface="Wingdings" panose="05000000000000000000" pitchFamily="2" charset="2"/>
              <a:buNone/>
            </a:pPr>
            <a:r>
              <a:rPr lang="zh-CN" altLang="en-US" u="sng" smtClean="0">
                <a:latin typeface="Adobe Caslon Pro"/>
                <a:ea typeface="楷体" panose="02010609060101010101" pitchFamily="49" charset="-122"/>
              </a:rPr>
              <a:t>神经网络</a:t>
            </a:r>
            <a:r>
              <a:rPr lang="zh-CN" altLang="en-US" smtClean="0">
                <a:latin typeface="Adobe Caslon Pro"/>
                <a:ea typeface="楷体" panose="02010609060101010101" pitchFamily="49" charset="-122"/>
              </a:rPr>
              <a:t> ：                   </a:t>
            </a:r>
            <a:r>
              <a:rPr lang="zh-CN" altLang="en-US" u="sng" smtClean="0">
                <a:latin typeface="Adobe Caslon Pro"/>
                <a:ea typeface="楷体" panose="02010609060101010101" pitchFamily="49" charset="-122"/>
              </a:rPr>
              <a:t>深度学习</a:t>
            </a:r>
            <a:r>
              <a:rPr lang="zh-CN" altLang="en-US" smtClean="0">
                <a:latin typeface="Adobe Caslon Pro"/>
                <a:ea typeface="楷体" panose="02010609060101010101" pitchFamily="49" charset="-122"/>
              </a:rPr>
              <a:t>：</a:t>
            </a:r>
            <a:endParaRPr lang="zh-CN" altLang="en-US" smtClean="0">
              <a:latin typeface="Adobe Caslon Pro"/>
              <a:ea typeface="楷体" panose="02010609060101010101" pitchFamily="49" charset="-122"/>
            </a:endParaRPr>
          </a:p>
        </p:txBody>
      </p:sp>
      <p:pic>
        <p:nvPicPr>
          <p:cNvPr id="34819" name="Picture 4"/>
          <p:cNvPicPr>
            <a:picLocks noChangeAspect="1" noChangeArrowheads="1"/>
          </p:cNvPicPr>
          <p:nvPr/>
        </p:nvPicPr>
        <p:blipFill>
          <a:blip r:embed="rId1"/>
          <a:srcRect/>
          <a:stretch>
            <a:fillRect/>
          </a:stretch>
        </p:blipFill>
        <p:spPr bwMode="auto">
          <a:xfrm>
            <a:off x="557213" y="2438400"/>
            <a:ext cx="3800475" cy="2809875"/>
          </a:xfrm>
          <a:prstGeom prst="rect">
            <a:avLst/>
          </a:prstGeom>
          <a:noFill/>
          <a:ln w="9525">
            <a:noFill/>
            <a:miter lim="800000"/>
            <a:headEnd/>
            <a:tailEnd/>
          </a:ln>
        </p:spPr>
      </p:pic>
      <p:pic>
        <p:nvPicPr>
          <p:cNvPr id="34820" name="Picture 5"/>
          <p:cNvPicPr>
            <a:picLocks noChangeAspect="1" noChangeArrowheads="1"/>
          </p:cNvPicPr>
          <p:nvPr/>
        </p:nvPicPr>
        <p:blipFill>
          <a:blip r:embed="rId2"/>
          <a:srcRect/>
          <a:stretch>
            <a:fillRect/>
          </a:stretch>
        </p:blipFill>
        <p:spPr bwMode="auto">
          <a:xfrm>
            <a:off x="4814888" y="2400300"/>
            <a:ext cx="3074987" cy="38862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p:cNvSpPr>
          <p:nvPr>
            <p:ph type="body" idx="1"/>
          </p:nvPr>
        </p:nvSpPr>
        <p:spPr>
          <a:xfrm>
            <a:off x="186612" y="242596"/>
            <a:ext cx="8770776" cy="6858000"/>
          </a:xfrm>
        </p:spPr>
        <p:txBody>
          <a:bodyPr>
            <a:normAutofit fontScale="92500" lnSpcReduction="10000"/>
          </a:bodyPr>
          <a:lstStyle/>
          <a:p>
            <a:pPr>
              <a:lnSpc>
                <a:spcPct val="90000"/>
              </a:lnSpc>
              <a:buFont typeface="Arial" panose="020B0604020202020204" pitchFamily="34" charset="0"/>
              <a:buNone/>
            </a:pPr>
            <a:r>
              <a:rPr lang="zh-CN" altLang="en-US" sz="2800" b="1" dirty="0" smtClean="0">
                <a:solidFill>
                  <a:srgbClr val="FF0000"/>
                </a:solidFill>
                <a:latin typeface="楷体" panose="02010609060101010101" pitchFamily="49" charset="-122"/>
                <a:ea typeface="楷体" panose="02010609060101010101" pitchFamily="49" charset="-122"/>
              </a:rPr>
              <a:t>相同点：</a:t>
            </a:r>
            <a:r>
              <a:rPr lang="zh-CN" altLang="en-US" sz="2800" dirty="0" smtClean="0">
                <a:latin typeface="楷体" panose="02010609060101010101" pitchFamily="49" charset="-122"/>
                <a:ea typeface="楷体" panose="02010609060101010101" pitchFamily="49" charset="-122"/>
              </a:rPr>
              <a:t>二者均采用分层结构，系统包括输入层、隐层（多层）、输出层组成的多层网络，只有相邻层节点之间有连接，同一层以及跨层节点之间相互无连接，每一层可以看作是一个</a:t>
            </a:r>
            <a:r>
              <a:rPr lang="en-US" altLang="zh-CN" sz="2800" dirty="0" smtClean="0">
                <a:latin typeface="楷体" panose="02010609060101010101" pitchFamily="49" charset="-122"/>
                <a:ea typeface="楷体" panose="02010609060101010101" pitchFamily="49" charset="-122"/>
              </a:rPr>
              <a:t>logistic </a:t>
            </a:r>
            <a:r>
              <a:rPr lang="zh-CN" altLang="en-US" sz="2800" dirty="0" smtClean="0">
                <a:latin typeface="楷体" panose="02010609060101010101" pitchFamily="49" charset="-122"/>
                <a:ea typeface="楷体" panose="02010609060101010101" pitchFamily="49" charset="-122"/>
              </a:rPr>
              <a:t>回归模型。</a:t>
            </a:r>
            <a:endParaRPr lang="zh-CN" altLang="en-US" sz="2800" dirty="0" smtClean="0">
              <a:latin typeface="楷体" panose="02010609060101010101" pitchFamily="49" charset="-122"/>
              <a:ea typeface="楷体" panose="02010609060101010101" pitchFamily="49" charset="-122"/>
            </a:endParaRPr>
          </a:p>
          <a:p>
            <a:pPr>
              <a:lnSpc>
                <a:spcPct val="90000"/>
              </a:lnSpc>
              <a:buFont typeface="Arial" panose="020B0604020202020204" pitchFamily="34" charset="0"/>
              <a:buNone/>
            </a:pPr>
            <a:r>
              <a:rPr lang="zh-CN" altLang="en-US" sz="2800" b="1" dirty="0" smtClean="0">
                <a:solidFill>
                  <a:srgbClr val="FF0000"/>
                </a:solidFill>
                <a:latin typeface="楷体" panose="02010609060101010101" pitchFamily="49" charset="-122"/>
                <a:ea typeface="楷体" panose="02010609060101010101" pitchFamily="49" charset="-122"/>
              </a:rPr>
              <a:t>不同点：</a:t>
            </a:r>
            <a:endParaRPr lang="zh-CN" altLang="en-US" sz="2800" b="1" dirty="0" smtClean="0">
              <a:solidFill>
                <a:srgbClr val="FF0000"/>
              </a:solidFill>
              <a:latin typeface="楷体" panose="02010609060101010101" pitchFamily="49" charset="-122"/>
              <a:ea typeface="楷体" panose="02010609060101010101" pitchFamily="49" charset="-122"/>
            </a:endParaRPr>
          </a:p>
          <a:p>
            <a:pPr>
              <a:lnSpc>
                <a:spcPct val="90000"/>
              </a:lnSpc>
              <a:buFont typeface="Arial" panose="020B0604020202020204" pitchFamily="34" charset="0"/>
              <a:buNone/>
            </a:pPr>
            <a:r>
              <a:rPr lang="zh-CN" altLang="en-US" sz="2800" u="sng" dirty="0" smtClean="0">
                <a:latin typeface="楷体" panose="02010609060101010101" pitchFamily="49" charset="-122"/>
                <a:ea typeface="楷体" panose="02010609060101010101" pitchFamily="49" charset="-122"/>
              </a:rPr>
              <a:t>神经网络</a:t>
            </a:r>
            <a:r>
              <a:rPr lang="zh-CN" altLang="en-US" sz="2800" dirty="0" smtClean="0">
                <a:latin typeface="楷体" panose="02010609060101010101" pitchFamily="49" charset="-122"/>
                <a:ea typeface="楷体" panose="02010609060101010101" pitchFamily="49" charset="-122"/>
              </a:rPr>
              <a:t>：采用</a:t>
            </a:r>
            <a:r>
              <a:rPr lang="en-US" altLang="zh-CN" sz="2800" dirty="0" smtClean="0">
                <a:latin typeface="楷体" panose="02010609060101010101" pitchFamily="49" charset="-122"/>
                <a:ea typeface="楷体" panose="02010609060101010101" pitchFamily="49" charset="-122"/>
              </a:rPr>
              <a:t>BP</a:t>
            </a:r>
            <a:r>
              <a:rPr lang="zh-CN" altLang="en-US" sz="2800" dirty="0" smtClean="0">
                <a:latin typeface="楷体" panose="02010609060101010101" pitchFamily="49" charset="-122"/>
                <a:ea typeface="楷体" panose="02010609060101010101" pitchFamily="49" charset="-122"/>
              </a:rPr>
              <a:t>算法调整参数，即采用迭代算法来训练整个网络。随机设定初值，计算当前网络的输出，然后根据当前输出和样本真实标签之间的差去改变前面各层的参数，直到收敛；</a:t>
            </a:r>
            <a:endParaRPr lang="zh-CN" altLang="en-US" sz="2800" dirty="0" smtClean="0">
              <a:latin typeface="楷体" panose="02010609060101010101" pitchFamily="49" charset="-122"/>
              <a:ea typeface="楷体" panose="02010609060101010101" pitchFamily="49" charset="-122"/>
            </a:endParaRPr>
          </a:p>
          <a:p>
            <a:pPr>
              <a:lnSpc>
                <a:spcPct val="90000"/>
              </a:lnSpc>
              <a:buFont typeface="Arial" panose="020B0604020202020204" pitchFamily="34" charset="0"/>
              <a:buNone/>
            </a:pPr>
            <a:r>
              <a:rPr lang="zh-CN" altLang="en-US" sz="2800" u="sng" dirty="0" smtClean="0">
                <a:latin typeface="楷体" panose="02010609060101010101" pitchFamily="49" charset="-122"/>
                <a:ea typeface="楷体" panose="02010609060101010101" pitchFamily="49" charset="-122"/>
              </a:rPr>
              <a:t>深度学习</a:t>
            </a:r>
            <a:r>
              <a:rPr lang="zh-CN" altLang="en-US" sz="2800" dirty="0" smtClean="0">
                <a:latin typeface="楷体" panose="02010609060101010101" pitchFamily="49" charset="-122"/>
                <a:ea typeface="楷体" panose="02010609060101010101" pitchFamily="49" charset="-122"/>
              </a:rPr>
              <a:t>：采用逐层训练机制。采用该机制的原因在于如果采用</a:t>
            </a:r>
            <a:r>
              <a:rPr lang="en-US" altLang="zh-CN" sz="2800" dirty="0" smtClean="0">
                <a:latin typeface="楷体" panose="02010609060101010101" pitchFamily="49" charset="-122"/>
                <a:ea typeface="楷体" panose="02010609060101010101" pitchFamily="49" charset="-122"/>
              </a:rPr>
              <a:t>BP</a:t>
            </a:r>
            <a:r>
              <a:rPr lang="zh-CN" altLang="en-US" sz="2800" dirty="0" smtClean="0">
                <a:latin typeface="楷体" panose="02010609060101010101" pitchFamily="49" charset="-122"/>
                <a:ea typeface="楷体" panose="02010609060101010101" pitchFamily="49" charset="-122"/>
              </a:rPr>
              <a:t>机制，对于一个</a:t>
            </a:r>
            <a:r>
              <a:rPr lang="en-US" altLang="zh-CN" sz="2800" dirty="0" smtClean="0">
                <a:latin typeface="楷体" panose="02010609060101010101" pitchFamily="49" charset="-122"/>
                <a:ea typeface="楷体" panose="02010609060101010101" pitchFamily="49" charset="-122"/>
              </a:rPr>
              <a:t>deep network</a:t>
            </a:r>
            <a:r>
              <a:rPr lang="zh-CN" altLang="en-US" sz="2800" dirty="0" smtClean="0">
                <a:latin typeface="楷体" panose="02010609060101010101" pitchFamily="49" charset="-122"/>
                <a:ea typeface="楷体" panose="02010609060101010101" pitchFamily="49" charset="-122"/>
              </a:rPr>
              <a:t>（</a:t>
            </a:r>
            <a:r>
              <a:rPr lang="en-US" altLang="zh-CN" sz="2800" dirty="0" smtClean="0">
                <a:latin typeface="楷体" panose="02010609060101010101" pitchFamily="49" charset="-122"/>
                <a:ea typeface="楷体" panose="02010609060101010101" pitchFamily="49" charset="-122"/>
              </a:rPr>
              <a:t>7</a:t>
            </a:r>
            <a:r>
              <a:rPr lang="zh-CN" altLang="en-US" sz="2800" dirty="0" smtClean="0">
                <a:latin typeface="楷体" panose="02010609060101010101" pitchFamily="49" charset="-122"/>
                <a:ea typeface="楷体" panose="02010609060101010101" pitchFamily="49" charset="-122"/>
              </a:rPr>
              <a:t>层以上），残差传播到最前面的层将变得很小，出现所谓的</a:t>
            </a:r>
            <a:r>
              <a:rPr lang="en-US" altLang="zh-CN" sz="2800" dirty="0" smtClean="0">
                <a:latin typeface="楷体" panose="02010609060101010101" pitchFamily="49" charset="-122"/>
                <a:ea typeface="楷体" panose="02010609060101010101" pitchFamily="49" charset="-122"/>
              </a:rPr>
              <a:t>gradient diffusion</a:t>
            </a:r>
            <a:r>
              <a:rPr lang="zh-CN" altLang="en-US" sz="2800" dirty="0" smtClean="0">
                <a:latin typeface="楷体" panose="02010609060101010101" pitchFamily="49" charset="-122"/>
                <a:ea typeface="楷体" panose="02010609060101010101" pitchFamily="49" charset="-122"/>
              </a:rPr>
              <a:t>（梯度扩散）。</a:t>
            </a:r>
            <a:endParaRPr lang="en-US" altLang="zh-CN" sz="2800" dirty="0" smtClean="0">
              <a:latin typeface="楷体" panose="02010609060101010101" pitchFamily="49" charset="-122"/>
              <a:ea typeface="楷体" panose="02010609060101010101" pitchFamily="49" charset="-122"/>
            </a:endParaRPr>
          </a:p>
          <a:p>
            <a:pPr>
              <a:buNone/>
            </a:pPr>
            <a:r>
              <a:rPr lang="zh-CN" altLang="en-US" b="1" dirty="0">
                <a:solidFill>
                  <a:srgbClr val="FF0000"/>
                </a:solidFill>
                <a:latin typeface="楷体" panose="02010609060101010101" pitchFamily="49" charset="-122"/>
                <a:ea typeface="楷体" panose="02010609060101010101" pitchFamily="49" charset="-122"/>
              </a:rPr>
              <a:t>神经网络的局限性：</a:t>
            </a:r>
            <a:endParaRPr lang="zh-CN" altLang="en-US" b="1" dirty="0">
              <a:solidFill>
                <a:srgbClr val="FF0000"/>
              </a:solidFill>
              <a:latin typeface="楷体" panose="02010609060101010101" pitchFamily="49" charset="-122"/>
              <a:ea typeface="楷体" panose="02010609060101010101" pitchFamily="49" charset="-122"/>
            </a:endParaRPr>
          </a:p>
          <a:p>
            <a:pPr>
              <a:buFont typeface="Arial" panose="020B0604020202020204" pitchFamily="34" charset="0"/>
              <a:buNone/>
            </a:pP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）比较容易过拟合，参数比较难调整，而且需要不少技巧；</a:t>
            </a:r>
            <a:endParaRPr lang="zh-CN" altLang="en-US" dirty="0">
              <a:latin typeface="楷体" panose="02010609060101010101" pitchFamily="49" charset="-122"/>
              <a:ea typeface="楷体" panose="02010609060101010101" pitchFamily="49" charset="-122"/>
            </a:endParaRPr>
          </a:p>
          <a:p>
            <a:pPr>
              <a:buFont typeface="Arial" panose="020B0604020202020204" pitchFamily="34" charset="0"/>
              <a:buNone/>
            </a:pP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）训练速度比较慢，在层次比较少（小于等于</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）的情况下效果并不比其它方法更优</a:t>
            </a:r>
            <a:r>
              <a:rPr lang="zh-CN" altLang="en-US" dirty="0" smtClean="0">
                <a:latin typeface="楷体" panose="02010609060101010101" pitchFamily="49" charset="-122"/>
                <a:ea typeface="楷体" panose="02010609060101010101" pitchFamily="49" charset="-122"/>
              </a:rPr>
              <a:t>；</a:t>
            </a:r>
            <a:endParaRPr lang="zh-CN" altLang="en-US" sz="2800" dirty="0" smtClean="0">
              <a:latin typeface="楷体" panose="02010609060101010101" pitchFamily="49" charset="-122"/>
              <a:ea typeface="楷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a:xfrm>
            <a:off x="1766985" y="46037"/>
            <a:ext cx="7886700" cy="1325563"/>
          </a:xfrm>
        </p:spPr>
        <p:txBody>
          <a:bodyPr/>
          <a:lstStyle/>
          <a:p>
            <a:r>
              <a:rPr lang="zh-CN" altLang="en-US" dirty="0" smtClean="0">
                <a:latin typeface="Albertus Extra Bold"/>
                <a:ea typeface="黑体" panose="02010609060101010101" pitchFamily="49" charset="-122"/>
              </a:rPr>
              <a:t>深度学习训练过程</a:t>
            </a:r>
            <a:endParaRPr lang="zh-CN" altLang="en-US" dirty="0" smtClean="0">
              <a:latin typeface="Albertus Extra Bold"/>
              <a:ea typeface="黑体" panose="02010609060101010101" pitchFamily="49" charset="-122"/>
            </a:endParaRPr>
          </a:p>
        </p:txBody>
      </p:sp>
      <p:sp>
        <p:nvSpPr>
          <p:cNvPr id="37890" name="Rectangle 3"/>
          <p:cNvSpPr>
            <a:spLocks noGrp="1"/>
          </p:cNvSpPr>
          <p:nvPr>
            <p:ph type="body" idx="1"/>
          </p:nvPr>
        </p:nvSpPr>
        <p:spPr>
          <a:xfrm>
            <a:off x="457200" y="1600200"/>
            <a:ext cx="8229600" cy="3429000"/>
          </a:xfrm>
        </p:spPr>
        <p:txBody>
          <a:bodyPr/>
          <a:lstStyle/>
          <a:p>
            <a:r>
              <a:rPr lang="zh-CN" altLang="en-US" sz="2800" dirty="0" smtClean="0">
                <a:latin typeface="楷体" panose="02010609060101010101" pitchFamily="49" charset="-122"/>
                <a:ea typeface="楷体" panose="02010609060101010101" pitchFamily="49" charset="-122"/>
              </a:rPr>
              <a:t>不采用</a:t>
            </a:r>
            <a:r>
              <a:rPr lang="en-US" altLang="zh-CN" sz="2800" dirty="0" smtClean="0">
                <a:latin typeface="楷体" panose="02010609060101010101" pitchFamily="49" charset="-122"/>
                <a:ea typeface="楷体" panose="02010609060101010101" pitchFamily="49" charset="-122"/>
              </a:rPr>
              <a:t>BP</a:t>
            </a:r>
            <a:r>
              <a:rPr lang="zh-CN" altLang="en-US" sz="2800" dirty="0" smtClean="0">
                <a:latin typeface="楷体" panose="02010609060101010101" pitchFamily="49" charset="-122"/>
                <a:ea typeface="楷体" panose="02010609060101010101" pitchFamily="49" charset="-122"/>
              </a:rPr>
              <a:t>算法的原因</a:t>
            </a:r>
            <a:endParaRPr lang="zh-CN" altLang="en-US" sz="2800" dirty="0" smtClean="0">
              <a:latin typeface="楷体" panose="02010609060101010101" pitchFamily="49" charset="-122"/>
              <a:ea typeface="楷体" panose="02010609060101010101" pitchFamily="49" charset="-122"/>
            </a:endParaRPr>
          </a:p>
          <a:p>
            <a:pPr>
              <a:buFont typeface="Arial" panose="020B0604020202020204" pitchFamily="34" charset="0"/>
              <a:buNone/>
            </a:pPr>
            <a:r>
              <a:rPr lang="zh-CN" altLang="en-US" sz="2800" dirty="0" smtClean="0">
                <a:latin typeface="楷体" panose="02010609060101010101" pitchFamily="49" charset="-122"/>
                <a:ea typeface="楷体" panose="02010609060101010101" pitchFamily="49" charset="-122"/>
              </a:rPr>
              <a:t>（</a:t>
            </a:r>
            <a:r>
              <a:rPr lang="en-US" altLang="zh-CN" sz="2800" dirty="0" smtClean="0">
                <a:latin typeface="楷体" panose="02010609060101010101" pitchFamily="49" charset="-122"/>
                <a:ea typeface="楷体" panose="02010609060101010101" pitchFamily="49" charset="-122"/>
              </a:rPr>
              <a:t>1</a:t>
            </a:r>
            <a:r>
              <a:rPr lang="zh-CN" altLang="en-US" sz="2800" dirty="0" smtClean="0">
                <a:latin typeface="楷体" panose="02010609060101010101" pitchFamily="49" charset="-122"/>
                <a:ea typeface="楷体" panose="02010609060101010101" pitchFamily="49" charset="-122"/>
              </a:rPr>
              <a:t>）反馈调整时，梯度越来越稀疏，从顶层越往下，误差校正信号越来越小；</a:t>
            </a:r>
            <a:endParaRPr lang="zh-CN" altLang="en-US" sz="2800" dirty="0" smtClean="0">
              <a:latin typeface="楷体" panose="02010609060101010101" pitchFamily="49" charset="-122"/>
              <a:ea typeface="楷体" panose="02010609060101010101" pitchFamily="49" charset="-122"/>
            </a:endParaRPr>
          </a:p>
          <a:p>
            <a:pPr>
              <a:buFont typeface="Arial" panose="020B0604020202020204" pitchFamily="34" charset="0"/>
              <a:buNone/>
            </a:pPr>
            <a:r>
              <a:rPr lang="zh-CN" altLang="en-US" sz="2800" dirty="0" smtClean="0">
                <a:latin typeface="楷体" panose="02010609060101010101" pitchFamily="49" charset="-122"/>
                <a:ea typeface="楷体" panose="02010609060101010101" pitchFamily="49" charset="-122"/>
              </a:rPr>
              <a:t>（</a:t>
            </a:r>
            <a:r>
              <a:rPr lang="en-US" altLang="zh-CN" sz="2800" dirty="0" smtClean="0">
                <a:latin typeface="楷体" panose="02010609060101010101" pitchFamily="49" charset="-122"/>
                <a:ea typeface="楷体" panose="02010609060101010101" pitchFamily="49" charset="-122"/>
              </a:rPr>
              <a:t>2</a:t>
            </a:r>
            <a:r>
              <a:rPr lang="zh-CN" altLang="en-US" sz="2800" dirty="0" smtClean="0">
                <a:latin typeface="楷体" panose="02010609060101010101" pitchFamily="49" charset="-122"/>
                <a:ea typeface="楷体" panose="02010609060101010101" pitchFamily="49" charset="-122"/>
              </a:rPr>
              <a:t>）收敛易至局部最小，由于是采用随机值初始化，当初值是远离最优区域时易导致这一情况；</a:t>
            </a:r>
            <a:endParaRPr lang="zh-CN" altLang="en-US" sz="2800" dirty="0" smtClean="0">
              <a:latin typeface="楷体" panose="02010609060101010101" pitchFamily="49" charset="-122"/>
              <a:ea typeface="楷体" panose="02010609060101010101" pitchFamily="49" charset="-122"/>
            </a:endParaRPr>
          </a:p>
          <a:p>
            <a:pPr>
              <a:buFont typeface="Arial" panose="020B0604020202020204" pitchFamily="34" charset="0"/>
              <a:buNone/>
            </a:pPr>
            <a:r>
              <a:rPr lang="zh-CN" altLang="en-US" sz="2800" dirty="0" smtClean="0">
                <a:latin typeface="楷体" panose="02010609060101010101" pitchFamily="49" charset="-122"/>
                <a:ea typeface="楷体" panose="02010609060101010101" pitchFamily="49" charset="-122"/>
              </a:rPr>
              <a:t>（</a:t>
            </a:r>
            <a:r>
              <a:rPr lang="en-US" altLang="zh-CN" sz="2800" dirty="0" smtClean="0">
                <a:latin typeface="楷体" panose="02010609060101010101" pitchFamily="49" charset="-122"/>
                <a:ea typeface="楷体" panose="02010609060101010101" pitchFamily="49" charset="-122"/>
              </a:rPr>
              <a:t>3</a:t>
            </a:r>
            <a:r>
              <a:rPr lang="zh-CN" altLang="en-US" sz="2800" dirty="0" smtClean="0">
                <a:latin typeface="楷体" panose="02010609060101010101" pitchFamily="49" charset="-122"/>
                <a:ea typeface="楷体" panose="02010609060101010101" pitchFamily="49" charset="-122"/>
              </a:rPr>
              <a:t>）</a:t>
            </a:r>
            <a:r>
              <a:rPr lang="en-US" altLang="zh-CN" sz="2800" dirty="0" smtClean="0">
                <a:latin typeface="楷体" panose="02010609060101010101" pitchFamily="49" charset="-122"/>
                <a:ea typeface="楷体" panose="02010609060101010101" pitchFamily="49" charset="-122"/>
              </a:rPr>
              <a:t>BP</a:t>
            </a:r>
            <a:r>
              <a:rPr lang="zh-CN" altLang="en-US" sz="2800" dirty="0" smtClean="0">
                <a:latin typeface="楷体" panose="02010609060101010101" pitchFamily="49" charset="-122"/>
                <a:ea typeface="楷体" panose="02010609060101010101" pitchFamily="49" charset="-122"/>
              </a:rPr>
              <a:t>算法需要有标签数据来训练，但大部分数据是无标签的；</a:t>
            </a:r>
            <a:endParaRPr lang="zh-CN" altLang="en-US" sz="2800" dirty="0" smtClean="0">
              <a:latin typeface="楷体" panose="02010609060101010101" pitchFamily="49" charset="-122"/>
              <a:ea typeface="楷体" panose="02010609060101010101" pitchFamily="49" charset="-122"/>
            </a:endParaRPr>
          </a:p>
        </p:txBody>
      </p:sp>
      <p:pic>
        <p:nvPicPr>
          <p:cNvPr id="37891" name="Picture 4"/>
          <p:cNvPicPr>
            <a:picLocks noChangeAspect="1" noChangeArrowheads="1"/>
          </p:cNvPicPr>
          <p:nvPr/>
        </p:nvPicPr>
        <p:blipFill>
          <a:blip r:embed="rId1"/>
          <a:srcRect/>
          <a:stretch>
            <a:fillRect/>
          </a:stretch>
        </p:blipFill>
        <p:spPr bwMode="auto">
          <a:xfrm>
            <a:off x="742950" y="4954588"/>
            <a:ext cx="3657600" cy="1846262"/>
          </a:xfrm>
          <a:prstGeom prst="rect">
            <a:avLst/>
          </a:prstGeom>
          <a:noFill/>
          <a:ln w="9525">
            <a:noFill/>
            <a:miter lim="800000"/>
            <a:headEnd/>
            <a:tailEnd/>
          </a:ln>
        </p:spPr>
      </p:pic>
      <p:pic>
        <p:nvPicPr>
          <p:cNvPr id="37892" name="Picture 5"/>
          <p:cNvPicPr>
            <a:picLocks noChangeAspect="1" noChangeArrowheads="1"/>
          </p:cNvPicPr>
          <p:nvPr/>
        </p:nvPicPr>
        <p:blipFill>
          <a:blip r:embed="rId2"/>
          <a:srcRect/>
          <a:stretch>
            <a:fillRect/>
          </a:stretch>
        </p:blipFill>
        <p:spPr bwMode="auto">
          <a:xfrm>
            <a:off x="4495800" y="4948238"/>
            <a:ext cx="3948113" cy="18383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1987421" y="0"/>
            <a:ext cx="4823926" cy="1143000"/>
          </a:xfrm>
        </p:spPr>
        <p:txBody>
          <a:bodyPr/>
          <a:lstStyle/>
          <a:p>
            <a:r>
              <a:rPr lang="zh-CN" altLang="en-US" dirty="0" smtClean="0">
                <a:latin typeface="Albertus Extra Bold"/>
                <a:ea typeface="黑体" panose="02010609060101010101" pitchFamily="49" charset="-122"/>
              </a:rPr>
              <a:t>深度学习训练过程</a:t>
            </a:r>
            <a:endParaRPr lang="zh-CN" altLang="en-US" dirty="0" smtClean="0">
              <a:latin typeface="Albertus Extra Bold"/>
              <a:ea typeface="黑体" panose="02010609060101010101" pitchFamily="49" charset="-122"/>
            </a:endParaRPr>
          </a:p>
        </p:txBody>
      </p:sp>
      <p:sp>
        <p:nvSpPr>
          <p:cNvPr id="38914" name="Rectangle 3"/>
          <p:cNvSpPr>
            <a:spLocks noGrp="1"/>
          </p:cNvSpPr>
          <p:nvPr>
            <p:ph type="body" idx="1"/>
          </p:nvPr>
        </p:nvSpPr>
        <p:spPr/>
        <p:txBody>
          <a:bodyPr/>
          <a:lstStyle/>
          <a:p>
            <a:r>
              <a:rPr lang="zh-CN" altLang="en-US" smtClean="0">
                <a:latin typeface="Adobe Caslon Pro"/>
                <a:ea typeface="楷体" panose="02010609060101010101" pitchFamily="49" charset="-122"/>
              </a:rPr>
              <a:t>第一步：采用自下而上的无监督学习</a:t>
            </a:r>
            <a:endParaRPr lang="zh-CN" altLang="en-US" smtClean="0">
              <a:latin typeface="Adobe Caslon Pro"/>
              <a:ea typeface="楷体" panose="02010609060101010101" pitchFamily="49" charset="-122"/>
            </a:endParaRPr>
          </a:p>
          <a:p>
            <a:pPr>
              <a:buFont typeface="Arial" panose="020B0604020202020204" pitchFamily="34" charset="0"/>
              <a:buNone/>
            </a:pPr>
            <a:r>
              <a:rPr lang="en-US" altLang="zh-CN" smtClean="0">
                <a:latin typeface="楷体" panose="02010609060101010101" pitchFamily="49" charset="-122"/>
                <a:ea typeface="楷体" panose="02010609060101010101" pitchFamily="49" charset="-122"/>
              </a:rPr>
              <a:t>1</a:t>
            </a:r>
            <a:r>
              <a:rPr lang="zh-CN" altLang="en-US" smtClean="0">
                <a:latin typeface="楷体" panose="02010609060101010101" pitchFamily="49" charset="-122"/>
                <a:ea typeface="楷体" panose="02010609060101010101" pitchFamily="49" charset="-122"/>
              </a:rPr>
              <a:t>）逐层构建单层神经元。</a:t>
            </a:r>
            <a:endParaRPr lang="zh-CN" altLang="en-US" smtClean="0">
              <a:latin typeface="楷体" panose="02010609060101010101" pitchFamily="49" charset="-122"/>
              <a:ea typeface="楷体" panose="02010609060101010101" pitchFamily="49" charset="-122"/>
            </a:endParaRPr>
          </a:p>
          <a:p>
            <a:pPr>
              <a:buFont typeface="Arial" panose="020B0604020202020204" pitchFamily="34" charset="0"/>
              <a:buNone/>
            </a:pPr>
            <a:r>
              <a:rPr lang="en-US" altLang="zh-CN" smtClean="0">
                <a:latin typeface="楷体" panose="02010609060101010101" pitchFamily="49" charset="-122"/>
                <a:ea typeface="楷体" panose="02010609060101010101" pitchFamily="49" charset="-122"/>
              </a:rPr>
              <a:t>2</a:t>
            </a:r>
            <a:r>
              <a:rPr lang="zh-CN" altLang="en-US" smtClean="0">
                <a:latin typeface="楷体" panose="02010609060101010101" pitchFamily="49" charset="-122"/>
                <a:ea typeface="楷体" panose="02010609060101010101" pitchFamily="49" charset="-122"/>
              </a:rPr>
              <a:t>）每层采用</a:t>
            </a:r>
            <a:r>
              <a:rPr lang="en-US" altLang="zh-CN" smtClean="0">
                <a:latin typeface="楷体" panose="02010609060101010101" pitchFamily="49" charset="-122"/>
                <a:ea typeface="楷体" panose="02010609060101010101" pitchFamily="49" charset="-122"/>
              </a:rPr>
              <a:t>wake-sleep</a:t>
            </a:r>
            <a:r>
              <a:rPr lang="zh-CN" altLang="en-US" smtClean="0">
                <a:latin typeface="楷体" panose="02010609060101010101" pitchFamily="49" charset="-122"/>
                <a:ea typeface="楷体" panose="02010609060101010101" pitchFamily="49" charset="-122"/>
              </a:rPr>
              <a:t>算法进行调优。每次仅调整一层，逐层调整。</a:t>
            </a:r>
            <a:endParaRPr lang="zh-CN" altLang="en-US" smtClean="0">
              <a:latin typeface="楷体" panose="02010609060101010101" pitchFamily="49" charset="-122"/>
              <a:ea typeface="楷体" panose="02010609060101010101" pitchFamily="49" charset="-122"/>
            </a:endParaRPr>
          </a:p>
          <a:p>
            <a:pPr>
              <a:buFont typeface="Arial" panose="020B0604020202020204" pitchFamily="34" charset="0"/>
              <a:buNone/>
            </a:pPr>
            <a:r>
              <a:rPr lang="zh-CN" altLang="en-US" smtClean="0">
                <a:latin typeface="楷体" panose="02010609060101010101" pitchFamily="49" charset="-122"/>
                <a:ea typeface="楷体" panose="02010609060101010101" pitchFamily="49" charset="-122"/>
              </a:rPr>
              <a:t> 这个过程可以看作是一个</a:t>
            </a:r>
            <a:r>
              <a:rPr lang="en-US" altLang="zh-CN" smtClean="0">
                <a:solidFill>
                  <a:srgbClr val="FF0000"/>
                </a:solidFill>
                <a:latin typeface="楷体" panose="02010609060101010101" pitchFamily="49" charset="-122"/>
                <a:ea typeface="楷体" panose="02010609060101010101" pitchFamily="49" charset="-122"/>
              </a:rPr>
              <a:t>feature learning</a:t>
            </a:r>
            <a:r>
              <a:rPr lang="zh-CN" altLang="en-US" smtClean="0">
                <a:latin typeface="楷体" panose="02010609060101010101" pitchFamily="49" charset="-122"/>
                <a:ea typeface="楷体" panose="02010609060101010101" pitchFamily="49" charset="-122"/>
              </a:rPr>
              <a:t>的过程，是和传统神经网络区别最大的部分。</a:t>
            </a:r>
            <a:endParaRPr lang="zh-CN" altLang="en-US" smtClean="0">
              <a:latin typeface="楷体" panose="02010609060101010101" pitchFamily="49" charset="-122"/>
              <a:ea typeface="楷体" panose="02010609060101010101"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p:cNvSpPr>
          <p:nvPr>
            <p:ph type="body" idx="1"/>
          </p:nvPr>
        </p:nvSpPr>
        <p:spPr>
          <a:xfrm>
            <a:off x="0" y="384596"/>
            <a:ext cx="8991600" cy="5753100"/>
          </a:xfrm>
        </p:spPr>
        <p:txBody>
          <a:bodyPr>
            <a:noAutofit/>
          </a:bodyPr>
          <a:lstStyle/>
          <a:p>
            <a:pPr>
              <a:lnSpc>
                <a:spcPct val="90000"/>
              </a:lnSpc>
            </a:pPr>
            <a:r>
              <a:rPr lang="en-US" altLang="zh-CN" sz="2400" smtClean="0">
                <a:latin typeface="楷体" panose="02010609060101010101" pitchFamily="49" charset="-122"/>
                <a:ea typeface="楷体" panose="02010609060101010101" pitchFamily="49" charset="-122"/>
              </a:rPr>
              <a:t>wake-sleep</a:t>
            </a:r>
            <a:r>
              <a:rPr lang="zh-CN" altLang="en-US" sz="2400" smtClean="0">
                <a:latin typeface="楷体" panose="02010609060101010101" pitchFamily="49" charset="-122"/>
                <a:ea typeface="楷体" panose="02010609060101010101" pitchFamily="49" charset="-122"/>
              </a:rPr>
              <a:t>算法</a:t>
            </a:r>
            <a:r>
              <a:rPr lang="en-US" altLang="zh-CN" sz="2400" smtClean="0">
                <a:latin typeface="楷体" panose="02010609060101010101" pitchFamily="49" charset="-122"/>
                <a:ea typeface="楷体" panose="02010609060101010101" pitchFamily="49" charset="-122"/>
              </a:rPr>
              <a:t>:</a:t>
            </a:r>
            <a:endParaRPr lang="en-US" altLang="zh-CN" sz="2400" smtClean="0">
              <a:latin typeface="楷体" panose="02010609060101010101" pitchFamily="49" charset="-122"/>
              <a:ea typeface="楷体" panose="02010609060101010101" pitchFamily="49" charset="-122"/>
            </a:endParaRPr>
          </a:p>
          <a:p>
            <a:pPr>
              <a:lnSpc>
                <a:spcPct val="90000"/>
              </a:lnSpc>
            </a:pPr>
            <a:endParaRPr lang="en-US" altLang="zh-CN" sz="2400" smtClean="0">
              <a:latin typeface="楷体" panose="02010609060101010101" pitchFamily="49" charset="-122"/>
              <a:ea typeface="楷体" panose="02010609060101010101" pitchFamily="49" charset="-122"/>
            </a:endParaRPr>
          </a:p>
          <a:p>
            <a:pPr>
              <a:lnSpc>
                <a:spcPct val="90000"/>
              </a:lnSpc>
              <a:buFont typeface="Arial" panose="020B0604020202020204" pitchFamily="34" charset="0"/>
              <a:buNone/>
            </a:pPr>
            <a:r>
              <a:rPr lang="en-US" altLang="zh-CN" sz="2400" b="1" smtClean="0">
                <a:latin typeface="楷体" panose="02010609060101010101" pitchFamily="49" charset="-122"/>
                <a:ea typeface="楷体" panose="02010609060101010101" pitchFamily="49" charset="-122"/>
              </a:rPr>
              <a:t>1</a:t>
            </a:r>
            <a:r>
              <a:rPr lang="zh-CN" altLang="en-US" sz="2400" b="1" smtClean="0">
                <a:latin typeface="楷体" panose="02010609060101010101" pitchFamily="49" charset="-122"/>
                <a:ea typeface="楷体" panose="02010609060101010101" pitchFamily="49" charset="-122"/>
              </a:rPr>
              <a:t>）</a:t>
            </a:r>
            <a:r>
              <a:rPr lang="en-US" altLang="zh-CN" sz="2400" b="1" smtClean="0">
                <a:solidFill>
                  <a:srgbClr val="FF0000"/>
                </a:solidFill>
                <a:latin typeface="楷体" panose="02010609060101010101" pitchFamily="49" charset="-122"/>
                <a:ea typeface="楷体" panose="02010609060101010101" pitchFamily="49" charset="-122"/>
              </a:rPr>
              <a:t>wake</a:t>
            </a:r>
            <a:r>
              <a:rPr lang="zh-CN" altLang="en-US" sz="2400" b="1" smtClean="0">
                <a:solidFill>
                  <a:srgbClr val="FF0000"/>
                </a:solidFill>
                <a:latin typeface="楷体" panose="02010609060101010101" pitchFamily="49" charset="-122"/>
                <a:ea typeface="楷体" panose="02010609060101010101" pitchFamily="49" charset="-122"/>
              </a:rPr>
              <a:t>阶段：</a:t>
            </a:r>
            <a:endParaRPr lang="zh-CN" altLang="en-US" sz="2400" b="1" smtClean="0">
              <a:solidFill>
                <a:srgbClr val="FF0000"/>
              </a:solidFill>
              <a:latin typeface="楷体" panose="02010609060101010101" pitchFamily="49" charset="-122"/>
              <a:ea typeface="楷体" panose="02010609060101010101" pitchFamily="49" charset="-122"/>
            </a:endParaRPr>
          </a:p>
          <a:p>
            <a:pPr>
              <a:lnSpc>
                <a:spcPct val="90000"/>
              </a:lnSpc>
              <a:buFont typeface="Arial" panose="020B0604020202020204" pitchFamily="34" charset="0"/>
              <a:buNone/>
            </a:pPr>
            <a:r>
              <a:rPr lang="zh-CN" altLang="en-US" sz="2400" b="1" smtClean="0">
                <a:latin typeface="楷体" panose="02010609060101010101" pitchFamily="49" charset="-122"/>
                <a:ea typeface="楷体" panose="02010609060101010101" pitchFamily="49" charset="-122"/>
              </a:rPr>
              <a:t>  认知过程，通过下层的输入特征（</a:t>
            </a:r>
            <a:r>
              <a:rPr lang="en-US" altLang="zh-CN" sz="2400" b="1" smtClean="0">
                <a:latin typeface="楷体" panose="02010609060101010101" pitchFamily="49" charset="-122"/>
                <a:ea typeface="楷体" panose="02010609060101010101" pitchFamily="49" charset="-122"/>
              </a:rPr>
              <a:t>Input</a:t>
            </a:r>
            <a:r>
              <a:rPr lang="zh-CN" altLang="en-US" sz="2400" b="1" smtClean="0">
                <a:latin typeface="楷体" panose="02010609060101010101" pitchFamily="49" charset="-122"/>
                <a:ea typeface="楷体" panose="02010609060101010101" pitchFamily="49" charset="-122"/>
              </a:rPr>
              <a:t>）和向上的认知（</a:t>
            </a:r>
            <a:r>
              <a:rPr lang="en-US" altLang="zh-CN" sz="2400" b="1" smtClean="0">
                <a:latin typeface="楷体" panose="02010609060101010101" pitchFamily="49" charset="-122"/>
                <a:ea typeface="楷体" panose="02010609060101010101" pitchFamily="49" charset="-122"/>
              </a:rPr>
              <a:t>Encoder</a:t>
            </a:r>
            <a:r>
              <a:rPr lang="zh-CN" altLang="en-US" sz="2400" b="1" smtClean="0">
                <a:latin typeface="楷体" panose="02010609060101010101" pitchFamily="49" charset="-122"/>
                <a:ea typeface="楷体" panose="02010609060101010101" pitchFamily="49" charset="-122"/>
              </a:rPr>
              <a:t>）权重产生每一层的抽象表示（</a:t>
            </a:r>
            <a:r>
              <a:rPr lang="en-US" altLang="zh-CN" sz="2400" b="1" smtClean="0">
                <a:latin typeface="楷体" panose="02010609060101010101" pitchFamily="49" charset="-122"/>
                <a:ea typeface="楷体" panose="02010609060101010101" pitchFamily="49" charset="-122"/>
              </a:rPr>
              <a:t>Code</a:t>
            </a:r>
            <a:r>
              <a:rPr lang="zh-CN" altLang="en-US" sz="2400" b="1" smtClean="0">
                <a:latin typeface="楷体" panose="02010609060101010101" pitchFamily="49" charset="-122"/>
                <a:ea typeface="楷体" panose="02010609060101010101" pitchFamily="49" charset="-122"/>
              </a:rPr>
              <a:t>），再通过当前的生成（</a:t>
            </a:r>
            <a:r>
              <a:rPr lang="en-US" altLang="zh-CN" sz="2400" b="1" smtClean="0">
                <a:latin typeface="楷体" panose="02010609060101010101" pitchFamily="49" charset="-122"/>
                <a:ea typeface="楷体" panose="02010609060101010101" pitchFamily="49" charset="-122"/>
              </a:rPr>
              <a:t>Decoder</a:t>
            </a:r>
            <a:r>
              <a:rPr lang="zh-CN" altLang="en-US" sz="2400" b="1" smtClean="0">
                <a:latin typeface="楷体" panose="02010609060101010101" pitchFamily="49" charset="-122"/>
                <a:ea typeface="楷体" panose="02010609060101010101" pitchFamily="49" charset="-122"/>
              </a:rPr>
              <a:t>）权重产生一个重建信息（</a:t>
            </a:r>
            <a:r>
              <a:rPr lang="en-US" altLang="zh-CN" sz="2400" b="1" smtClean="0">
                <a:latin typeface="楷体" panose="02010609060101010101" pitchFamily="49" charset="-122"/>
                <a:ea typeface="楷体" panose="02010609060101010101" pitchFamily="49" charset="-122"/>
              </a:rPr>
              <a:t>Reconstruction</a:t>
            </a:r>
            <a:r>
              <a:rPr lang="zh-CN" altLang="en-US" sz="2400" b="1" smtClean="0">
                <a:latin typeface="楷体" panose="02010609060101010101" pitchFamily="49" charset="-122"/>
                <a:ea typeface="楷体" panose="02010609060101010101" pitchFamily="49" charset="-122"/>
              </a:rPr>
              <a:t>），计算输入特征和重建信息残差，使用梯度下降修改层间的下行生成（</a:t>
            </a:r>
            <a:r>
              <a:rPr lang="en-US" altLang="zh-CN" sz="2400" b="1" smtClean="0">
                <a:latin typeface="楷体" panose="02010609060101010101" pitchFamily="49" charset="-122"/>
                <a:ea typeface="楷体" panose="02010609060101010101" pitchFamily="49" charset="-122"/>
              </a:rPr>
              <a:t>Decoder</a:t>
            </a:r>
            <a:r>
              <a:rPr lang="zh-CN" altLang="en-US" sz="2400" b="1" smtClean="0">
                <a:latin typeface="楷体" panose="02010609060101010101" pitchFamily="49" charset="-122"/>
                <a:ea typeface="楷体" panose="02010609060101010101" pitchFamily="49" charset="-122"/>
              </a:rPr>
              <a:t>）权重。也就是“如果现实跟我想象的不一样，改变我的生成权重使得我想象的东西变得与现实一样”。</a:t>
            </a:r>
            <a:endParaRPr lang="zh-CN" altLang="en-US" sz="2400" b="1" smtClean="0">
              <a:latin typeface="楷体" panose="02010609060101010101" pitchFamily="49" charset="-122"/>
              <a:ea typeface="楷体" panose="02010609060101010101" pitchFamily="49" charset="-122"/>
            </a:endParaRPr>
          </a:p>
          <a:p>
            <a:pPr>
              <a:lnSpc>
                <a:spcPct val="90000"/>
              </a:lnSpc>
              <a:buFont typeface="Arial" panose="020B0604020202020204" pitchFamily="34" charset="0"/>
              <a:buNone/>
            </a:pPr>
            <a:r>
              <a:rPr lang="en-US" altLang="zh-CN" sz="2400" b="1" smtClean="0">
                <a:latin typeface="楷体" panose="02010609060101010101" pitchFamily="49" charset="-122"/>
                <a:ea typeface="楷体" panose="02010609060101010101" pitchFamily="49" charset="-122"/>
              </a:rPr>
              <a:t>2</a:t>
            </a:r>
            <a:r>
              <a:rPr lang="zh-CN" altLang="en-US" sz="2400" b="1" smtClean="0">
                <a:latin typeface="楷体" panose="02010609060101010101" pitchFamily="49" charset="-122"/>
                <a:ea typeface="楷体" panose="02010609060101010101" pitchFamily="49" charset="-122"/>
              </a:rPr>
              <a:t>）</a:t>
            </a:r>
            <a:r>
              <a:rPr lang="en-US" altLang="zh-CN" sz="2400" b="1" smtClean="0">
                <a:solidFill>
                  <a:srgbClr val="FF0000"/>
                </a:solidFill>
                <a:latin typeface="楷体" panose="02010609060101010101" pitchFamily="49" charset="-122"/>
                <a:ea typeface="楷体" panose="02010609060101010101" pitchFamily="49" charset="-122"/>
              </a:rPr>
              <a:t>sleep</a:t>
            </a:r>
            <a:r>
              <a:rPr lang="zh-CN" altLang="en-US" sz="2400" b="1" smtClean="0">
                <a:solidFill>
                  <a:srgbClr val="FF0000"/>
                </a:solidFill>
                <a:latin typeface="楷体" panose="02010609060101010101" pitchFamily="49" charset="-122"/>
                <a:ea typeface="楷体" panose="02010609060101010101" pitchFamily="49" charset="-122"/>
              </a:rPr>
              <a:t>阶段：</a:t>
            </a:r>
            <a:endParaRPr lang="zh-CN" altLang="en-US" sz="2400" b="1" smtClean="0">
              <a:solidFill>
                <a:srgbClr val="FF0000"/>
              </a:solidFill>
              <a:latin typeface="楷体" panose="02010609060101010101" pitchFamily="49" charset="-122"/>
              <a:ea typeface="楷体" panose="02010609060101010101" pitchFamily="49" charset="-122"/>
            </a:endParaRPr>
          </a:p>
          <a:p>
            <a:pPr>
              <a:lnSpc>
                <a:spcPct val="90000"/>
              </a:lnSpc>
              <a:buFont typeface="Arial" panose="020B0604020202020204" pitchFamily="34" charset="0"/>
              <a:buNone/>
            </a:pPr>
            <a:r>
              <a:rPr lang="zh-CN" altLang="en-US" sz="2400" b="1" smtClean="0">
                <a:latin typeface="楷体" panose="02010609060101010101" pitchFamily="49" charset="-122"/>
                <a:ea typeface="楷体" panose="02010609060101010101" pitchFamily="49" charset="-122"/>
              </a:rPr>
              <a:t>  生成过程，通过上层概念（</a:t>
            </a:r>
            <a:r>
              <a:rPr lang="en-US" altLang="zh-CN" sz="2400" b="1" smtClean="0">
                <a:latin typeface="楷体" panose="02010609060101010101" pitchFamily="49" charset="-122"/>
                <a:ea typeface="楷体" panose="02010609060101010101" pitchFamily="49" charset="-122"/>
              </a:rPr>
              <a:t>Code</a:t>
            </a:r>
            <a:r>
              <a:rPr lang="zh-CN" altLang="en-US" sz="2400" b="1" smtClean="0">
                <a:latin typeface="楷体" panose="02010609060101010101" pitchFamily="49" charset="-122"/>
                <a:ea typeface="楷体" panose="02010609060101010101" pitchFamily="49" charset="-122"/>
              </a:rPr>
              <a:t>）和向下的生成（</a:t>
            </a:r>
            <a:r>
              <a:rPr lang="en-US" altLang="zh-CN" sz="2400" b="1" smtClean="0">
                <a:latin typeface="楷体" panose="02010609060101010101" pitchFamily="49" charset="-122"/>
                <a:ea typeface="楷体" panose="02010609060101010101" pitchFamily="49" charset="-122"/>
              </a:rPr>
              <a:t>Decoder</a:t>
            </a:r>
            <a:r>
              <a:rPr lang="zh-CN" altLang="en-US" sz="2400" b="1" smtClean="0">
                <a:latin typeface="楷体" panose="02010609060101010101" pitchFamily="49" charset="-122"/>
                <a:ea typeface="楷体" panose="02010609060101010101" pitchFamily="49" charset="-122"/>
              </a:rPr>
              <a:t>）权重，生成下层的状态，再利用认知（</a:t>
            </a:r>
            <a:r>
              <a:rPr lang="en-US" altLang="zh-CN" sz="2400" b="1" smtClean="0">
                <a:latin typeface="楷体" panose="02010609060101010101" pitchFamily="49" charset="-122"/>
                <a:ea typeface="楷体" panose="02010609060101010101" pitchFamily="49" charset="-122"/>
              </a:rPr>
              <a:t>Encoder</a:t>
            </a:r>
            <a:r>
              <a:rPr lang="zh-CN" altLang="en-US" sz="2400" b="1" smtClean="0">
                <a:latin typeface="楷体" panose="02010609060101010101" pitchFamily="49" charset="-122"/>
                <a:ea typeface="楷体" panose="02010609060101010101" pitchFamily="49" charset="-122"/>
              </a:rPr>
              <a:t>）权重产生一个抽象景象。利用初始上层概念和新建抽象景象的残差，利用梯度下降修改层间向上的认知（</a:t>
            </a:r>
            <a:r>
              <a:rPr lang="en-US" altLang="zh-CN" sz="2400" b="1" smtClean="0">
                <a:latin typeface="楷体" panose="02010609060101010101" pitchFamily="49" charset="-122"/>
                <a:ea typeface="楷体" panose="02010609060101010101" pitchFamily="49" charset="-122"/>
              </a:rPr>
              <a:t>Encoder</a:t>
            </a:r>
            <a:r>
              <a:rPr lang="zh-CN" altLang="en-US" sz="2400" b="1" smtClean="0">
                <a:latin typeface="楷体" panose="02010609060101010101" pitchFamily="49" charset="-122"/>
                <a:ea typeface="楷体" panose="02010609060101010101" pitchFamily="49" charset="-122"/>
              </a:rPr>
              <a:t>）权重。也就是“如果梦中的景象不是我脑中的相应概念，改变我的认知权重使得这种景象在我看来就是这个概念”。</a:t>
            </a:r>
            <a:endParaRPr lang="en-US" altLang="zh-CN" sz="2400" b="1" smtClean="0">
              <a:latin typeface="楷体" panose="02010609060101010101" pitchFamily="49" charset="-122"/>
              <a:ea typeface="楷体" panose="02010609060101010101" pitchFamily="49" charset="-122"/>
            </a:endParaRPr>
          </a:p>
        </p:txBody>
      </p:sp>
      <p:pic>
        <p:nvPicPr>
          <p:cNvPr id="39939" name="Picture 21"/>
          <p:cNvPicPr>
            <a:picLocks noChangeAspect="1" noChangeArrowheads="1"/>
          </p:cNvPicPr>
          <p:nvPr/>
        </p:nvPicPr>
        <p:blipFill>
          <a:blip r:embed="rId1"/>
          <a:srcRect/>
          <a:stretch>
            <a:fillRect/>
          </a:stretch>
        </p:blipFill>
        <p:spPr bwMode="auto">
          <a:xfrm>
            <a:off x="2901189" y="30032"/>
            <a:ext cx="6242812" cy="16494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p Arrow 7"/>
          <p:cNvSpPr/>
          <p:nvPr/>
        </p:nvSpPr>
        <p:spPr>
          <a:xfrm rot="10800000">
            <a:off x="33528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Up Arrow 16"/>
          <p:cNvSpPr/>
          <p:nvPr/>
        </p:nvSpPr>
        <p:spPr>
          <a:xfrm>
            <a:off x="57912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Rounded Rectangle 1"/>
          <p:cNvSpPr/>
          <p:nvPr/>
        </p:nvSpPr>
        <p:spPr>
          <a:xfrm>
            <a:off x="5029200" y="53340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endParaRPr lang="en-US" sz="3200" dirty="0">
              <a:latin typeface="Adobe Caslon Pro"/>
              <a:cs typeface="Adobe Caslon Pro"/>
            </a:endParaRPr>
          </a:p>
        </p:txBody>
      </p:sp>
      <p:sp>
        <p:nvSpPr>
          <p:cNvPr id="5" name="Rounded Rectangle 4"/>
          <p:cNvSpPr/>
          <p:nvPr/>
        </p:nvSpPr>
        <p:spPr>
          <a:xfrm>
            <a:off x="2667000" y="5334000"/>
            <a:ext cx="18288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endParaRPr lang="en-US" sz="3200" dirty="0">
              <a:latin typeface="Adobe Caslon Pro"/>
              <a:cs typeface="Adobe Caslon Pro"/>
            </a:endParaRPr>
          </a:p>
        </p:txBody>
      </p:sp>
      <p:sp>
        <p:nvSpPr>
          <p:cNvPr id="4" name="Rounded Rectangle 3"/>
          <p:cNvSpPr/>
          <p:nvPr/>
        </p:nvSpPr>
        <p:spPr>
          <a:xfrm>
            <a:off x="2438400" y="6324600"/>
            <a:ext cx="4572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Input Image</a:t>
            </a:r>
            <a:endParaRPr lang="en-US" sz="2000" dirty="0">
              <a:solidFill>
                <a:schemeClr val="tx1"/>
              </a:solidFill>
              <a:latin typeface="Adobe Caslon Pro"/>
              <a:cs typeface="Adobe Caslon Pro"/>
            </a:endParaRPr>
          </a:p>
        </p:txBody>
      </p:sp>
      <p:sp>
        <p:nvSpPr>
          <p:cNvPr id="12" name="Rounded Rectangle 11"/>
          <p:cNvSpPr/>
          <p:nvPr/>
        </p:nvSpPr>
        <p:spPr>
          <a:xfrm>
            <a:off x="3124200" y="1295400"/>
            <a:ext cx="31242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Class label</a:t>
            </a:r>
            <a:endParaRPr lang="en-US" sz="2000" dirty="0">
              <a:solidFill>
                <a:schemeClr val="tx1"/>
              </a:solidFill>
              <a:latin typeface="Adobe Caslon Pro"/>
              <a:cs typeface="Adobe Caslon Pro"/>
            </a:endParaRPr>
          </a:p>
        </p:txBody>
      </p:sp>
      <p:sp>
        <p:nvSpPr>
          <p:cNvPr id="11" name="Rectangle 10"/>
          <p:cNvSpPr>
            <a:spLocks noChangeArrowheads="1"/>
          </p:cNvSpPr>
          <p:nvPr/>
        </p:nvSpPr>
        <p:spPr bwMode="auto">
          <a:xfrm>
            <a:off x="4318000" y="3244850"/>
            <a:ext cx="508000" cy="368300"/>
          </a:xfrm>
          <a:prstGeom prst="rect">
            <a:avLst/>
          </a:prstGeom>
          <a:noFill/>
          <a:ln w="9525">
            <a:noFill/>
            <a:miter lim="800000"/>
          </a:ln>
        </p:spPr>
        <p:txBody>
          <a:bodyPr wrap="none">
            <a:spAutoFit/>
          </a:bodyPr>
          <a:lstStyle/>
          <a:p>
            <a:r>
              <a:rPr lang="en-US" altLang="zh-CN">
                <a:latin typeface="Adobe Caslon Pro"/>
                <a:ea typeface="MS PGothic" panose="020B0600070205080204" pitchFamily="34" charset="-128"/>
              </a:rPr>
              <a:t>e.g.</a:t>
            </a:r>
            <a:endParaRPr lang="en-US" altLang="zh-CN">
              <a:ea typeface="MS PGothic" panose="020B0600070205080204" pitchFamily="34" charset="-128"/>
            </a:endParaRPr>
          </a:p>
        </p:txBody>
      </p:sp>
      <p:sp>
        <p:nvSpPr>
          <p:cNvPr id="16" name="Rounded Rectangle 15"/>
          <p:cNvSpPr/>
          <p:nvPr/>
        </p:nvSpPr>
        <p:spPr>
          <a:xfrm>
            <a:off x="1676400" y="46482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18" name="Up Arrow 17"/>
          <p:cNvSpPr/>
          <p:nvPr/>
        </p:nvSpPr>
        <p:spPr>
          <a:xfrm rot="10800000">
            <a:off x="33528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Up Arrow 18"/>
          <p:cNvSpPr/>
          <p:nvPr/>
        </p:nvSpPr>
        <p:spPr>
          <a:xfrm>
            <a:off x="57912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ounded Rectangle 19"/>
          <p:cNvSpPr/>
          <p:nvPr/>
        </p:nvSpPr>
        <p:spPr>
          <a:xfrm>
            <a:off x="5029200" y="36576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endParaRPr lang="en-US" sz="3200" dirty="0">
              <a:latin typeface="Adobe Caslon Pro"/>
              <a:cs typeface="Adobe Caslon Pro"/>
            </a:endParaRPr>
          </a:p>
        </p:txBody>
      </p:sp>
      <p:sp>
        <p:nvSpPr>
          <p:cNvPr id="24" name="Rounded Rectangle 23"/>
          <p:cNvSpPr/>
          <p:nvPr/>
        </p:nvSpPr>
        <p:spPr>
          <a:xfrm>
            <a:off x="2667000" y="36576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endParaRPr lang="en-US" sz="3200" dirty="0">
              <a:latin typeface="Adobe Caslon Pro"/>
              <a:cs typeface="Adobe Caslon Pro"/>
            </a:endParaRPr>
          </a:p>
        </p:txBody>
      </p:sp>
      <p:sp>
        <p:nvSpPr>
          <p:cNvPr id="25" name="Rounded Rectangle 24"/>
          <p:cNvSpPr/>
          <p:nvPr/>
        </p:nvSpPr>
        <p:spPr>
          <a:xfrm>
            <a:off x="1676400" y="29718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27" name="Up Arrow 26"/>
          <p:cNvSpPr/>
          <p:nvPr/>
        </p:nvSpPr>
        <p:spPr>
          <a:xfrm rot="10800000">
            <a:off x="33528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 Arrow 27"/>
          <p:cNvSpPr/>
          <p:nvPr/>
        </p:nvSpPr>
        <p:spPr>
          <a:xfrm>
            <a:off x="57912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Rounded Rectangle 28"/>
          <p:cNvSpPr/>
          <p:nvPr/>
        </p:nvSpPr>
        <p:spPr>
          <a:xfrm>
            <a:off x="5029200" y="1981200"/>
            <a:ext cx="18288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endParaRPr lang="en-US" sz="3200" dirty="0">
              <a:latin typeface="Adobe Caslon Pro"/>
              <a:cs typeface="Adobe Caslon Pro"/>
            </a:endParaRPr>
          </a:p>
        </p:txBody>
      </p:sp>
      <p:sp>
        <p:nvSpPr>
          <p:cNvPr id="30" name="Rounded Rectangle 29"/>
          <p:cNvSpPr/>
          <p:nvPr/>
        </p:nvSpPr>
        <p:spPr>
          <a:xfrm>
            <a:off x="2667000" y="19812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endParaRPr lang="en-US" sz="3200" dirty="0">
              <a:latin typeface="Adobe Caslon Pro"/>
              <a:cs typeface="Adobe Caslon Pro"/>
            </a:endParaRPr>
          </a:p>
        </p:txBody>
      </p:sp>
      <p:sp>
        <p:nvSpPr>
          <p:cNvPr id="40979" name="Rectangle 22"/>
          <p:cNvSpPr>
            <a:spLocks noChangeArrowheads="1"/>
          </p:cNvSpPr>
          <p:nvPr/>
        </p:nvSpPr>
        <p:spPr bwMode="auto">
          <a:xfrm>
            <a:off x="654050" y="685800"/>
            <a:ext cx="2012950" cy="457200"/>
          </a:xfrm>
          <a:prstGeom prst="rect">
            <a:avLst/>
          </a:prstGeom>
          <a:noFill/>
          <a:ln w="9525">
            <a:noFill/>
            <a:miter lim="800000"/>
          </a:ln>
        </p:spPr>
        <p:txBody>
          <a:bodyPr wrap="none">
            <a:spAutoFit/>
          </a:bodyPr>
          <a:lstStyle/>
          <a:p>
            <a:r>
              <a:rPr lang="en-US" altLang="zh-CN" sz="2400">
                <a:solidFill>
                  <a:srgbClr val="FF0000"/>
                </a:solidFill>
                <a:latin typeface="黑体" panose="02010609060101010101" pitchFamily="49" charset="-122"/>
                <a:ea typeface="黑体" panose="02010609060101010101" pitchFamily="49" charset="-122"/>
              </a:rPr>
              <a:t>AutoEncoder:</a:t>
            </a:r>
            <a:endParaRPr lang="zh-CN" altLang="en-US" sz="240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4" presetClass="emph" presetSubtype="0" fill="hold" grpId="0" nodeType="clickEffect">
                                  <p:stCondLst>
                                    <p:cond delay="0"/>
                                  </p:stCondLst>
                                  <p:childTnLst>
                                    <p:animClr clrSpc="hsl" dir="cw">
                                      <p:cBhvr override="childStyle">
                                        <p:cTn id="30" dur="500" fill="hold"/>
                                        <p:tgtEl>
                                          <p:spTgt spid="8"/>
                                        </p:tgtEl>
                                        <p:attrNameLst>
                                          <p:attrName>style.color</p:attrName>
                                        </p:attrNameLst>
                                      </p:cBhvr>
                                      <p:by>
                                        <p:hsl h="0" s="-12549" l="-25098"/>
                                      </p:by>
                                    </p:animClr>
                                    <p:animClr clrSpc="hsl" dir="cw">
                                      <p:cBhvr>
                                        <p:cTn id="31" dur="500" fill="hold"/>
                                        <p:tgtEl>
                                          <p:spTgt spid="8"/>
                                        </p:tgtEl>
                                        <p:attrNameLst>
                                          <p:attrName>fillcolor</p:attrName>
                                        </p:attrNameLst>
                                      </p:cBhvr>
                                      <p:by>
                                        <p:hsl h="0" s="-12549" l="-25098"/>
                                      </p:by>
                                    </p:animClr>
                                    <p:animClr clrSpc="hsl" dir="cw">
                                      <p:cBhvr>
                                        <p:cTn id="32" dur="500" fill="hold"/>
                                        <p:tgtEl>
                                          <p:spTgt spid="8"/>
                                        </p:tgtEl>
                                        <p:attrNameLst>
                                          <p:attrName>stroke.color</p:attrName>
                                        </p:attrNameLst>
                                      </p:cBhvr>
                                      <p:by>
                                        <p:hsl h="0" s="-12549" l="-25098"/>
                                      </p:by>
                                    </p:animClr>
                                    <p:set>
                                      <p:cBhvr>
                                        <p:cTn id="33" dur="500" fill="hold"/>
                                        <p:tgtEl>
                                          <p:spTgt spid="8"/>
                                        </p:tgtEl>
                                        <p:attrNameLst>
                                          <p:attrName>fill.type</p:attrName>
                                        </p:attrNameLst>
                                      </p:cBhvr>
                                      <p:to>
                                        <p:strVal val="solid"/>
                                      </p:to>
                                    </p:set>
                                  </p:childTnLst>
                                </p:cTn>
                              </p:par>
                              <p:par>
                                <p:cTn id="34" presetID="24" presetClass="emph" presetSubtype="0" fill="hold" grpId="0" nodeType="withEffect">
                                  <p:stCondLst>
                                    <p:cond delay="0"/>
                                  </p:stCondLst>
                                  <p:childTnLst>
                                    <p:animClr clrSpc="hsl" dir="cw">
                                      <p:cBhvr override="childStyle">
                                        <p:cTn id="35" dur="500" fill="hold"/>
                                        <p:tgtEl>
                                          <p:spTgt spid="5"/>
                                        </p:tgtEl>
                                        <p:attrNameLst>
                                          <p:attrName>style.color</p:attrName>
                                        </p:attrNameLst>
                                      </p:cBhvr>
                                      <p:by>
                                        <p:hsl h="0" s="-12549" l="-25098"/>
                                      </p:by>
                                    </p:animClr>
                                    <p:animClr clrSpc="hsl" dir="cw">
                                      <p:cBhvr>
                                        <p:cTn id="36" dur="500" fill="hold"/>
                                        <p:tgtEl>
                                          <p:spTgt spid="5"/>
                                        </p:tgtEl>
                                        <p:attrNameLst>
                                          <p:attrName>fillcolor</p:attrName>
                                        </p:attrNameLst>
                                      </p:cBhvr>
                                      <p:by>
                                        <p:hsl h="0" s="-12549" l="-25098"/>
                                      </p:by>
                                    </p:animClr>
                                    <p:animClr clrSpc="hsl" dir="cw">
                                      <p:cBhvr>
                                        <p:cTn id="37" dur="500" fill="hold"/>
                                        <p:tgtEl>
                                          <p:spTgt spid="5"/>
                                        </p:tgtEl>
                                        <p:attrNameLst>
                                          <p:attrName>stroke.color</p:attrName>
                                        </p:attrNameLst>
                                      </p:cBhvr>
                                      <p:by>
                                        <p:hsl h="0" s="-12549" l="-25098"/>
                                      </p:by>
                                    </p:animClr>
                                    <p:set>
                                      <p:cBhvr>
                                        <p:cTn id="38" dur="500" fill="hold"/>
                                        <p:tgtEl>
                                          <p:spTgt spid="5"/>
                                        </p:tgtEl>
                                        <p:attrNameLst>
                                          <p:attrName>fill.type</p:attrName>
                                        </p:attrNameLst>
                                      </p:cBhvr>
                                      <p:to>
                                        <p:strVal val="solid"/>
                                      </p:to>
                                    </p:set>
                                  </p:childTnLst>
                                </p:cTn>
                              </p:par>
                              <p:par>
                                <p:cTn id="39" presetID="24" presetClass="emph" presetSubtype="0" fill="hold" grpId="0" nodeType="withEffect">
                                  <p:stCondLst>
                                    <p:cond delay="0"/>
                                  </p:stCondLst>
                                  <p:childTnLst>
                                    <p:animClr clrSpc="hsl" dir="cw">
                                      <p:cBhvr override="childStyle">
                                        <p:cTn id="40" dur="500" fill="hold"/>
                                        <p:tgtEl>
                                          <p:spTgt spid="4"/>
                                        </p:tgtEl>
                                        <p:attrNameLst>
                                          <p:attrName>style.color</p:attrName>
                                        </p:attrNameLst>
                                      </p:cBhvr>
                                      <p:by>
                                        <p:hsl h="0" s="-12549" l="-25098"/>
                                      </p:by>
                                    </p:animClr>
                                    <p:animClr clrSpc="hsl" dir="cw">
                                      <p:cBhvr>
                                        <p:cTn id="41" dur="500" fill="hold"/>
                                        <p:tgtEl>
                                          <p:spTgt spid="4"/>
                                        </p:tgtEl>
                                        <p:attrNameLst>
                                          <p:attrName>fillcolor</p:attrName>
                                        </p:attrNameLst>
                                      </p:cBhvr>
                                      <p:by>
                                        <p:hsl h="0" s="-12549" l="-25098"/>
                                      </p:by>
                                    </p:animClr>
                                    <p:animClr clrSpc="hsl" dir="cw">
                                      <p:cBhvr>
                                        <p:cTn id="42" dur="500" fill="hold"/>
                                        <p:tgtEl>
                                          <p:spTgt spid="4"/>
                                        </p:tgtEl>
                                        <p:attrNameLst>
                                          <p:attrName>stroke.color</p:attrName>
                                        </p:attrNameLst>
                                      </p:cBhvr>
                                      <p:by>
                                        <p:hsl h="0" s="-12549" l="-25098"/>
                                      </p:by>
                                    </p:animClr>
                                    <p:set>
                                      <p:cBhvr>
                                        <p:cTn id="43" dur="500" fill="hold"/>
                                        <p:tgtEl>
                                          <p:spTgt spid="4"/>
                                        </p:tgtEl>
                                        <p:attrNameLst>
                                          <p:attrName>fill.type</p:attrName>
                                        </p:attrNameLst>
                                      </p:cBhvr>
                                      <p:to>
                                        <p:strVal val="solid"/>
                                      </p:to>
                                    </p:set>
                                  </p:childTnLst>
                                </p:cTn>
                              </p:par>
                              <p:par>
                                <p:cTn id="44" presetID="24" presetClass="emph" presetSubtype="0" fill="hold" grpId="1" nodeType="withEffect">
                                  <p:stCondLst>
                                    <p:cond delay="0"/>
                                  </p:stCondLst>
                                  <p:childTnLst>
                                    <p:animClr clrSpc="hsl" dir="cw">
                                      <p:cBhvr override="childStyle">
                                        <p:cTn id="45" dur="500" fill="hold"/>
                                        <p:tgtEl>
                                          <p:spTgt spid="12"/>
                                        </p:tgtEl>
                                        <p:attrNameLst>
                                          <p:attrName>style.color</p:attrName>
                                        </p:attrNameLst>
                                      </p:cBhvr>
                                      <p:by>
                                        <p:hsl h="0" s="-12549" l="-25098"/>
                                      </p:by>
                                    </p:animClr>
                                    <p:animClr clrSpc="hsl" dir="cw">
                                      <p:cBhvr>
                                        <p:cTn id="46" dur="500" fill="hold"/>
                                        <p:tgtEl>
                                          <p:spTgt spid="12"/>
                                        </p:tgtEl>
                                        <p:attrNameLst>
                                          <p:attrName>fillcolor</p:attrName>
                                        </p:attrNameLst>
                                      </p:cBhvr>
                                      <p:by>
                                        <p:hsl h="0" s="-12549" l="-25098"/>
                                      </p:by>
                                    </p:animClr>
                                    <p:animClr clrSpc="hsl" dir="cw">
                                      <p:cBhvr>
                                        <p:cTn id="47" dur="500" fill="hold"/>
                                        <p:tgtEl>
                                          <p:spTgt spid="12"/>
                                        </p:tgtEl>
                                        <p:attrNameLst>
                                          <p:attrName>stroke.color</p:attrName>
                                        </p:attrNameLst>
                                      </p:cBhvr>
                                      <p:by>
                                        <p:hsl h="0" s="-12549" l="-25098"/>
                                      </p:by>
                                    </p:animClr>
                                    <p:set>
                                      <p:cBhvr>
                                        <p:cTn id="48" dur="500" fill="hold"/>
                                        <p:tgtEl>
                                          <p:spTgt spid="12"/>
                                        </p:tgtEl>
                                        <p:attrNameLst>
                                          <p:attrName>fill.type</p:attrName>
                                        </p:attrNameLst>
                                      </p:cBhvr>
                                      <p:to>
                                        <p:strVal val="solid"/>
                                      </p:to>
                                    </p:set>
                                  </p:childTnLst>
                                </p:cTn>
                              </p:par>
                              <p:par>
                                <p:cTn id="49" presetID="24" presetClass="emph" presetSubtype="0" fill="hold" grpId="0" nodeType="withEffect">
                                  <p:stCondLst>
                                    <p:cond delay="0"/>
                                  </p:stCondLst>
                                  <p:childTnLst>
                                    <p:animClr clrSpc="hsl" dir="cw">
                                      <p:cBhvr override="childStyle">
                                        <p:cTn id="50" dur="500" fill="hold"/>
                                        <p:tgtEl>
                                          <p:spTgt spid="11"/>
                                        </p:tgtEl>
                                        <p:attrNameLst>
                                          <p:attrName>style.color</p:attrName>
                                        </p:attrNameLst>
                                      </p:cBhvr>
                                      <p:by>
                                        <p:hsl h="0" s="-12549" l="-25098"/>
                                      </p:by>
                                    </p:animClr>
                                    <p:animClr clrSpc="hsl" dir="cw">
                                      <p:cBhvr>
                                        <p:cTn id="51" dur="500" fill="hold"/>
                                        <p:tgtEl>
                                          <p:spTgt spid="11"/>
                                        </p:tgtEl>
                                        <p:attrNameLst>
                                          <p:attrName>fillcolor</p:attrName>
                                        </p:attrNameLst>
                                      </p:cBhvr>
                                      <p:by>
                                        <p:hsl h="0" s="-12549" l="-25098"/>
                                      </p:by>
                                    </p:animClr>
                                    <p:animClr clrSpc="hsl" dir="cw">
                                      <p:cBhvr>
                                        <p:cTn id="52" dur="500" fill="hold"/>
                                        <p:tgtEl>
                                          <p:spTgt spid="11"/>
                                        </p:tgtEl>
                                        <p:attrNameLst>
                                          <p:attrName>stroke.color</p:attrName>
                                        </p:attrNameLst>
                                      </p:cBhvr>
                                      <p:by>
                                        <p:hsl h="0" s="-12549" l="-25098"/>
                                      </p:by>
                                    </p:animClr>
                                    <p:set>
                                      <p:cBhvr>
                                        <p:cTn id="53" dur="500" fill="hold"/>
                                        <p:tgtEl>
                                          <p:spTgt spid="11"/>
                                        </p:tgtEl>
                                        <p:attrNameLst>
                                          <p:attrName>fill.type</p:attrName>
                                        </p:attrNameLst>
                                      </p:cBhvr>
                                      <p:to>
                                        <p:strVal val="solid"/>
                                      </p:to>
                                    </p:set>
                                  </p:childTnLst>
                                </p:cTn>
                              </p:par>
                              <p:par>
                                <p:cTn id="54" presetID="24" presetClass="emph" presetSubtype="0" fill="hold" grpId="1" nodeType="withEffect">
                                  <p:stCondLst>
                                    <p:cond delay="0"/>
                                  </p:stCondLst>
                                  <p:childTnLst>
                                    <p:animClr clrSpc="hsl" dir="cw">
                                      <p:cBhvr override="childStyle">
                                        <p:cTn id="55" dur="500" fill="hold"/>
                                        <p:tgtEl>
                                          <p:spTgt spid="19"/>
                                        </p:tgtEl>
                                        <p:attrNameLst>
                                          <p:attrName>style.color</p:attrName>
                                        </p:attrNameLst>
                                      </p:cBhvr>
                                      <p:by>
                                        <p:hsl h="0" s="-12549" l="-25098"/>
                                      </p:by>
                                    </p:animClr>
                                    <p:animClr clrSpc="hsl" dir="cw">
                                      <p:cBhvr>
                                        <p:cTn id="56" dur="500" fill="hold"/>
                                        <p:tgtEl>
                                          <p:spTgt spid="19"/>
                                        </p:tgtEl>
                                        <p:attrNameLst>
                                          <p:attrName>fillcolor</p:attrName>
                                        </p:attrNameLst>
                                      </p:cBhvr>
                                      <p:by>
                                        <p:hsl h="0" s="-12549" l="-25098"/>
                                      </p:by>
                                    </p:animClr>
                                    <p:animClr clrSpc="hsl" dir="cw">
                                      <p:cBhvr>
                                        <p:cTn id="57" dur="500" fill="hold"/>
                                        <p:tgtEl>
                                          <p:spTgt spid="19"/>
                                        </p:tgtEl>
                                        <p:attrNameLst>
                                          <p:attrName>stroke.color</p:attrName>
                                        </p:attrNameLst>
                                      </p:cBhvr>
                                      <p:by>
                                        <p:hsl h="0" s="-12549" l="-25098"/>
                                      </p:by>
                                    </p:animClr>
                                    <p:set>
                                      <p:cBhvr>
                                        <p:cTn id="58" dur="500" fill="hold"/>
                                        <p:tgtEl>
                                          <p:spTgt spid="19"/>
                                        </p:tgtEl>
                                        <p:attrNameLst>
                                          <p:attrName>fill.type</p:attrName>
                                        </p:attrNameLst>
                                      </p:cBhvr>
                                      <p:to>
                                        <p:strVal val="solid"/>
                                      </p:to>
                                    </p:set>
                                  </p:childTnLst>
                                </p:cTn>
                              </p:par>
                              <p:par>
                                <p:cTn id="59" presetID="24" presetClass="emph" presetSubtype="0" fill="hold" grpId="1" nodeType="withEffect">
                                  <p:stCondLst>
                                    <p:cond delay="0"/>
                                  </p:stCondLst>
                                  <p:childTnLst>
                                    <p:animClr clrSpc="hsl" dir="cw">
                                      <p:cBhvr override="childStyle">
                                        <p:cTn id="60" dur="500" fill="hold"/>
                                        <p:tgtEl>
                                          <p:spTgt spid="20"/>
                                        </p:tgtEl>
                                        <p:attrNameLst>
                                          <p:attrName>style.color</p:attrName>
                                        </p:attrNameLst>
                                      </p:cBhvr>
                                      <p:by>
                                        <p:hsl h="0" s="-12549" l="-25098"/>
                                      </p:by>
                                    </p:animClr>
                                    <p:animClr clrSpc="hsl" dir="cw">
                                      <p:cBhvr>
                                        <p:cTn id="61" dur="500" fill="hold"/>
                                        <p:tgtEl>
                                          <p:spTgt spid="20"/>
                                        </p:tgtEl>
                                        <p:attrNameLst>
                                          <p:attrName>fillcolor</p:attrName>
                                        </p:attrNameLst>
                                      </p:cBhvr>
                                      <p:by>
                                        <p:hsl h="0" s="-12549" l="-25098"/>
                                      </p:by>
                                    </p:animClr>
                                    <p:animClr clrSpc="hsl" dir="cw">
                                      <p:cBhvr>
                                        <p:cTn id="62" dur="500" fill="hold"/>
                                        <p:tgtEl>
                                          <p:spTgt spid="20"/>
                                        </p:tgtEl>
                                        <p:attrNameLst>
                                          <p:attrName>stroke.color</p:attrName>
                                        </p:attrNameLst>
                                      </p:cBhvr>
                                      <p:by>
                                        <p:hsl h="0" s="-12549" l="-25098"/>
                                      </p:by>
                                    </p:animClr>
                                    <p:set>
                                      <p:cBhvr>
                                        <p:cTn id="63" dur="500" fill="hold"/>
                                        <p:tgtEl>
                                          <p:spTgt spid="20"/>
                                        </p:tgtEl>
                                        <p:attrNameLst>
                                          <p:attrName>fill.type</p:attrName>
                                        </p:attrNameLst>
                                      </p:cBhvr>
                                      <p:to>
                                        <p:strVal val="solid"/>
                                      </p:to>
                                    </p:set>
                                  </p:childTnLst>
                                </p:cTn>
                              </p:par>
                              <p:par>
                                <p:cTn id="64" presetID="24" presetClass="emph" presetSubtype="0" fill="hold" grpId="1" nodeType="withEffect">
                                  <p:stCondLst>
                                    <p:cond delay="0"/>
                                  </p:stCondLst>
                                  <p:childTnLst>
                                    <p:animClr clrSpc="hsl" dir="cw">
                                      <p:cBhvr override="childStyle">
                                        <p:cTn id="65" dur="500" fill="hold"/>
                                        <p:tgtEl>
                                          <p:spTgt spid="25"/>
                                        </p:tgtEl>
                                        <p:attrNameLst>
                                          <p:attrName>style.color</p:attrName>
                                        </p:attrNameLst>
                                      </p:cBhvr>
                                      <p:by>
                                        <p:hsl h="0" s="-12549" l="-25098"/>
                                      </p:by>
                                    </p:animClr>
                                    <p:animClr clrSpc="hsl" dir="cw">
                                      <p:cBhvr>
                                        <p:cTn id="66" dur="500" fill="hold"/>
                                        <p:tgtEl>
                                          <p:spTgt spid="25"/>
                                        </p:tgtEl>
                                        <p:attrNameLst>
                                          <p:attrName>fillcolor</p:attrName>
                                        </p:attrNameLst>
                                      </p:cBhvr>
                                      <p:by>
                                        <p:hsl h="0" s="-12549" l="-25098"/>
                                      </p:by>
                                    </p:animClr>
                                    <p:animClr clrSpc="hsl" dir="cw">
                                      <p:cBhvr>
                                        <p:cTn id="67" dur="500" fill="hold"/>
                                        <p:tgtEl>
                                          <p:spTgt spid="25"/>
                                        </p:tgtEl>
                                        <p:attrNameLst>
                                          <p:attrName>stroke.color</p:attrName>
                                        </p:attrNameLst>
                                      </p:cBhvr>
                                      <p:by>
                                        <p:hsl h="0" s="-12549" l="-25098"/>
                                      </p:by>
                                    </p:animClr>
                                    <p:set>
                                      <p:cBhvr>
                                        <p:cTn id="68" dur="500" fill="hold"/>
                                        <p:tgtEl>
                                          <p:spTgt spid="25"/>
                                        </p:tgtEl>
                                        <p:attrNameLst>
                                          <p:attrName>fill.type</p:attrName>
                                        </p:attrNameLst>
                                      </p:cBhvr>
                                      <p:to>
                                        <p:strVal val="solid"/>
                                      </p:to>
                                    </p:set>
                                  </p:childTnLst>
                                </p:cTn>
                              </p:par>
                              <p:par>
                                <p:cTn id="69" presetID="24" presetClass="emph" presetSubtype="0" fill="hold" grpId="1" nodeType="withEffect">
                                  <p:stCondLst>
                                    <p:cond delay="0"/>
                                  </p:stCondLst>
                                  <p:childTnLst>
                                    <p:animClr clrSpc="hsl" dir="cw">
                                      <p:cBhvr override="childStyle">
                                        <p:cTn id="70" dur="500" fill="hold"/>
                                        <p:tgtEl>
                                          <p:spTgt spid="27"/>
                                        </p:tgtEl>
                                        <p:attrNameLst>
                                          <p:attrName>style.color</p:attrName>
                                        </p:attrNameLst>
                                      </p:cBhvr>
                                      <p:by>
                                        <p:hsl h="0" s="-12549" l="-25098"/>
                                      </p:by>
                                    </p:animClr>
                                    <p:animClr clrSpc="hsl" dir="cw">
                                      <p:cBhvr>
                                        <p:cTn id="71" dur="500" fill="hold"/>
                                        <p:tgtEl>
                                          <p:spTgt spid="27"/>
                                        </p:tgtEl>
                                        <p:attrNameLst>
                                          <p:attrName>fillcolor</p:attrName>
                                        </p:attrNameLst>
                                      </p:cBhvr>
                                      <p:by>
                                        <p:hsl h="0" s="-12549" l="-25098"/>
                                      </p:by>
                                    </p:animClr>
                                    <p:animClr clrSpc="hsl" dir="cw">
                                      <p:cBhvr>
                                        <p:cTn id="72" dur="500" fill="hold"/>
                                        <p:tgtEl>
                                          <p:spTgt spid="27"/>
                                        </p:tgtEl>
                                        <p:attrNameLst>
                                          <p:attrName>stroke.color</p:attrName>
                                        </p:attrNameLst>
                                      </p:cBhvr>
                                      <p:by>
                                        <p:hsl h="0" s="-12549" l="-25098"/>
                                      </p:by>
                                    </p:animClr>
                                    <p:set>
                                      <p:cBhvr>
                                        <p:cTn id="73" dur="500" fill="hold"/>
                                        <p:tgtEl>
                                          <p:spTgt spid="27"/>
                                        </p:tgtEl>
                                        <p:attrNameLst>
                                          <p:attrName>fill.type</p:attrName>
                                        </p:attrNameLst>
                                      </p:cBhvr>
                                      <p:to>
                                        <p:strVal val="solid"/>
                                      </p:to>
                                    </p:set>
                                  </p:childTnLst>
                                </p:cTn>
                              </p:par>
                              <p:par>
                                <p:cTn id="74" presetID="24" presetClass="emph" presetSubtype="0" fill="hold" grpId="1" nodeType="withEffect">
                                  <p:stCondLst>
                                    <p:cond delay="0"/>
                                  </p:stCondLst>
                                  <p:childTnLst>
                                    <p:animClr clrSpc="hsl" dir="cw">
                                      <p:cBhvr override="childStyle">
                                        <p:cTn id="75" dur="500" fill="hold"/>
                                        <p:tgtEl>
                                          <p:spTgt spid="28"/>
                                        </p:tgtEl>
                                        <p:attrNameLst>
                                          <p:attrName>style.color</p:attrName>
                                        </p:attrNameLst>
                                      </p:cBhvr>
                                      <p:by>
                                        <p:hsl h="0" s="-12549" l="-25098"/>
                                      </p:by>
                                    </p:animClr>
                                    <p:animClr clrSpc="hsl" dir="cw">
                                      <p:cBhvr>
                                        <p:cTn id="76" dur="500" fill="hold"/>
                                        <p:tgtEl>
                                          <p:spTgt spid="28"/>
                                        </p:tgtEl>
                                        <p:attrNameLst>
                                          <p:attrName>fillcolor</p:attrName>
                                        </p:attrNameLst>
                                      </p:cBhvr>
                                      <p:by>
                                        <p:hsl h="0" s="-12549" l="-25098"/>
                                      </p:by>
                                    </p:animClr>
                                    <p:animClr clrSpc="hsl" dir="cw">
                                      <p:cBhvr>
                                        <p:cTn id="77" dur="500" fill="hold"/>
                                        <p:tgtEl>
                                          <p:spTgt spid="28"/>
                                        </p:tgtEl>
                                        <p:attrNameLst>
                                          <p:attrName>stroke.color</p:attrName>
                                        </p:attrNameLst>
                                      </p:cBhvr>
                                      <p:by>
                                        <p:hsl h="0" s="-12549" l="-25098"/>
                                      </p:by>
                                    </p:animClr>
                                    <p:set>
                                      <p:cBhvr>
                                        <p:cTn id="78" dur="500" fill="hold"/>
                                        <p:tgtEl>
                                          <p:spTgt spid="28"/>
                                        </p:tgtEl>
                                        <p:attrNameLst>
                                          <p:attrName>fill.type</p:attrName>
                                        </p:attrNameLst>
                                      </p:cBhvr>
                                      <p:to>
                                        <p:strVal val="solid"/>
                                      </p:to>
                                    </p:set>
                                  </p:childTnLst>
                                </p:cTn>
                              </p:par>
                              <p:par>
                                <p:cTn id="79" presetID="24" presetClass="emph" presetSubtype="0" fill="hold" grpId="1" nodeType="withEffect">
                                  <p:stCondLst>
                                    <p:cond delay="0"/>
                                  </p:stCondLst>
                                  <p:childTnLst>
                                    <p:animClr clrSpc="hsl" dir="cw">
                                      <p:cBhvr override="childStyle">
                                        <p:cTn id="80" dur="500" fill="hold"/>
                                        <p:tgtEl>
                                          <p:spTgt spid="29"/>
                                        </p:tgtEl>
                                        <p:attrNameLst>
                                          <p:attrName>style.color</p:attrName>
                                        </p:attrNameLst>
                                      </p:cBhvr>
                                      <p:by>
                                        <p:hsl h="0" s="-12549" l="-25098"/>
                                      </p:by>
                                    </p:animClr>
                                    <p:animClr clrSpc="hsl" dir="cw">
                                      <p:cBhvr>
                                        <p:cTn id="81" dur="500" fill="hold"/>
                                        <p:tgtEl>
                                          <p:spTgt spid="29"/>
                                        </p:tgtEl>
                                        <p:attrNameLst>
                                          <p:attrName>fillcolor</p:attrName>
                                        </p:attrNameLst>
                                      </p:cBhvr>
                                      <p:by>
                                        <p:hsl h="0" s="-12549" l="-25098"/>
                                      </p:by>
                                    </p:animClr>
                                    <p:animClr clrSpc="hsl" dir="cw">
                                      <p:cBhvr>
                                        <p:cTn id="82" dur="500" fill="hold"/>
                                        <p:tgtEl>
                                          <p:spTgt spid="29"/>
                                        </p:tgtEl>
                                        <p:attrNameLst>
                                          <p:attrName>stroke.color</p:attrName>
                                        </p:attrNameLst>
                                      </p:cBhvr>
                                      <p:by>
                                        <p:hsl h="0" s="-12549" l="-25098"/>
                                      </p:by>
                                    </p:animClr>
                                    <p:set>
                                      <p:cBhvr>
                                        <p:cTn id="83" dur="500" fill="hold"/>
                                        <p:tgtEl>
                                          <p:spTgt spid="29"/>
                                        </p:tgtEl>
                                        <p:attrNameLst>
                                          <p:attrName>fill.type</p:attrName>
                                        </p:attrNameLst>
                                      </p:cBhvr>
                                      <p:to>
                                        <p:strVal val="solid"/>
                                      </p:to>
                                    </p:set>
                                  </p:childTnLst>
                                </p:cTn>
                              </p:par>
                              <p:par>
                                <p:cTn id="84" presetID="24" presetClass="emph" presetSubtype="0" fill="hold" grpId="1" nodeType="withEffect">
                                  <p:stCondLst>
                                    <p:cond delay="0"/>
                                  </p:stCondLst>
                                  <p:childTnLst>
                                    <p:animClr clrSpc="hsl" dir="cw">
                                      <p:cBhvr override="childStyle">
                                        <p:cTn id="85" dur="500" fill="hold"/>
                                        <p:tgtEl>
                                          <p:spTgt spid="30"/>
                                        </p:tgtEl>
                                        <p:attrNameLst>
                                          <p:attrName>style.color</p:attrName>
                                        </p:attrNameLst>
                                      </p:cBhvr>
                                      <p:by>
                                        <p:hsl h="0" s="-12549" l="-25098"/>
                                      </p:by>
                                    </p:animClr>
                                    <p:animClr clrSpc="hsl" dir="cw">
                                      <p:cBhvr>
                                        <p:cTn id="86" dur="500" fill="hold"/>
                                        <p:tgtEl>
                                          <p:spTgt spid="30"/>
                                        </p:tgtEl>
                                        <p:attrNameLst>
                                          <p:attrName>fillcolor</p:attrName>
                                        </p:attrNameLst>
                                      </p:cBhvr>
                                      <p:by>
                                        <p:hsl h="0" s="-12549" l="-25098"/>
                                      </p:by>
                                    </p:animClr>
                                    <p:animClr clrSpc="hsl" dir="cw">
                                      <p:cBhvr>
                                        <p:cTn id="87" dur="500" fill="hold"/>
                                        <p:tgtEl>
                                          <p:spTgt spid="30"/>
                                        </p:tgtEl>
                                        <p:attrNameLst>
                                          <p:attrName>stroke.color</p:attrName>
                                        </p:attrNameLst>
                                      </p:cBhvr>
                                      <p:by>
                                        <p:hsl h="0" s="-12549" l="-25098"/>
                                      </p:by>
                                    </p:animClr>
                                    <p:set>
                                      <p:cBhvr>
                                        <p:cTn id="88" dur="500" fill="hold"/>
                                        <p:tgtEl>
                                          <p:spTgt spid="30"/>
                                        </p:tgtEl>
                                        <p:attrNameLst>
                                          <p:attrName>fill.type</p:attrName>
                                        </p:attrNameLst>
                                      </p:cBhvr>
                                      <p:to>
                                        <p:strVal val="solid"/>
                                      </p:to>
                                    </p:set>
                                  </p:childTnLst>
                                </p:cTn>
                              </p:par>
                            </p:childTnLst>
                          </p:cTn>
                        </p:par>
                      </p:childTnLst>
                    </p:cTn>
                  </p:par>
                  <p:par>
                    <p:cTn id="89" fill="hold">
                      <p:stCondLst>
                        <p:cond delay="indefinite"/>
                      </p:stCondLst>
                      <p:childTnLst>
                        <p:par>
                          <p:cTn id="90" fill="hold">
                            <p:stCondLst>
                              <p:cond delay="0"/>
                            </p:stCondLst>
                            <p:childTnLst>
                              <p:par>
                                <p:cTn id="91" presetID="30" presetClass="emph" presetSubtype="0" fill="hold" grpId="2" nodeType="clickEffect">
                                  <p:stCondLst>
                                    <p:cond delay="0"/>
                                  </p:stCondLst>
                                  <p:childTnLst>
                                    <p:animClr clrSpc="hsl" dir="cw">
                                      <p:cBhvr override="childStyle">
                                        <p:cTn id="92" dur="500" fill="hold"/>
                                        <p:tgtEl>
                                          <p:spTgt spid="8"/>
                                        </p:tgtEl>
                                        <p:attrNameLst>
                                          <p:attrName>style.color</p:attrName>
                                        </p:attrNameLst>
                                      </p:cBhvr>
                                      <p:by>
                                        <p:hsl h="0" s="12549" l="25098"/>
                                      </p:by>
                                    </p:animClr>
                                    <p:animClr clrSpc="hsl" dir="cw">
                                      <p:cBhvr>
                                        <p:cTn id="93" dur="500" fill="hold"/>
                                        <p:tgtEl>
                                          <p:spTgt spid="8"/>
                                        </p:tgtEl>
                                        <p:attrNameLst>
                                          <p:attrName>fillcolor</p:attrName>
                                        </p:attrNameLst>
                                      </p:cBhvr>
                                      <p:by>
                                        <p:hsl h="0" s="12549" l="25098"/>
                                      </p:by>
                                    </p:animClr>
                                    <p:animClr clrSpc="hsl" dir="cw">
                                      <p:cBhvr>
                                        <p:cTn id="94" dur="500" fill="hold"/>
                                        <p:tgtEl>
                                          <p:spTgt spid="8"/>
                                        </p:tgtEl>
                                        <p:attrNameLst>
                                          <p:attrName>stroke.color</p:attrName>
                                        </p:attrNameLst>
                                      </p:cBhvr>
                                      <p:by>
                                        <p:hsl h="0" s="12549" l="25098"/>
                                      </p:by>
                                    </p:animClr>
                                    <p:set>
                                      <p:cBhvr>
                                        <p:cTn id="95" dur="500" fill="hold"/>
                                        <p:tgtEl>
                                          <p:spTgt spid="8"/>
                                        </p:tgtEl>
                                        <p:attrNameLst>
                                          <p:attrName>fill.type</p:attrName>
                                        </p:attrNameLst>
                                      </p:cBhvr>
                                      <p:to>
                                        <p:strVal val="solid"/>
                                      </p:to>
                                    </p:set>
                                  </p:childTnLst>
                                </p:cTn>
                              </p:par>
                              <p:par>
                                <p:cTn id="96" presetID="30" presetClass="emph" presetSubtype="0" fill="hold" grpId="2" nodeType="withEffect">
                                  <p:stCondLst>
                                    <p:cond delay="0"/>
                                  </p:stCondLst>
                                  <p:childTnLst>
                                    <p:animClr clrSpc="hsl" dir="cw">
                                      <p:cBhvr override="childStyle">
                                        <p:cTn id="97" dur="500" fill="hold"/>
                                        <p:tgtEl>
                                          <p:spTgt spid="5"/>
                                        </p:tgtEl>
                                        <p:attrNameLst>
                                          <p:attrName>style.color</p:attrName>
                                        </p:attrNameLst>
                                      </p:cBhvr>
                                      <p:by>
                                        <p:hsl h="0" s="12549" l="25098"/>
                                      </p:by>
                                    </p:animClr>
                                    <p:animClr clrSpc="hsl" dir="cw">
                                      <p:cBhvr>
                                        <p:cTn id="98" dur="500" fill="hold"/>
                                        <p:tgtEl>
                                          <p:spTgt spid="5"/>
                                        </p:tgtEl>
                                        <p:attrNameLst>
                                          <p:attrName>fillcolor</p:attrName>
                                        </p:attrNameLst>
                                      </p:cBhvr>
                                      <p:by>
                                        <p:hsl h="0" s="12549" l="25098"/>
                                      </p:by>
                                    </p:animClr>
                                    <p:animClr clrSpc="hsl" dir="cw">
                                      <p:cBhvr>
                                        <p:cTn id="99" dur="500" fill="hold"/>
                                        <p:tgtEl>
                                          <p:spTgt spid="5"/>
                                        </p:tgtEl>
                                        <p:attrNameLst>
                                          <p:attrName>stroke.color</p:attrName>
                                        </p:attrNameLst>
                                      </p:cBhvr>
                                      <p:by>
                                        <p:hsl h="0" s="12549" l="25098"/>
                                      </p:by>
                                    </p:animClr>
                                    <p:set>
                                      <p:cBhvr>
                                        <p:cTn id="100" dur="500" fill="hold"/>
                                        <p:tgtEl>
                                          <p:spTgt spid="5"/>
                                        </p:tgtEl>
                                        <p:attrNameLst>
                                          <p:attrName>fill.type</p:attrName>
                                        </p:attrNameLst>
                                      </p:cBhvr>
                                      <p:to>
                                        <p:strVal val="solid"/>
                                      </p:to>
                                    </p:set>
                                  </p:childTnLst>
                                </p:cTn>
                              </p:par>
                              <p:par>
                                <p:cTn id="101" presetID="30" presetClass="emph" presetSubtype="0" fill="hold" grpId="2" nodeType="withEffect">
                                  <p:stCondLst>
                                    <p:cond delay="0"/>
                                  </p:stCondLst>
                                  <p:childTnLst>
                                    <p:animClr clrSpc="hsl" dir="cw">
                                      <p:cBhvr override="childStyle">
                                        <p:cTn id="102" dur="500" fill="hold"/>
                                        <p:tgtEl>
                                          <p:spTgt spid="4"/>
                                        </p:tgtEl>
                                        <p:attrNameLst>
                                          <p:attrName>style.color</p:attrName>
                                        </p:attrNameLst>
                                      </p:cBhvr>
                                      <p:by>
                                        <p:hsl h="0" s="12549" l="25098"/>
                                      </p:by>
                                    </p:animClr>
                                    <p:animClr clrSpc="hsl" dir="cw">
                                      <p:cBhvr>
                                        <p:cTn id="103" dur="500" fill="hold"/>
                                        <p:tgtEl>
                                          <p:spTgt spid="4"/>
                                        </p:tgtEl>
                                        <p:attrNameLst>
                                          <p:attrName>fillcolor</p:attrName>
                                        </p:attrNameLst>
                                      </p:cBhvr>
                                      <p:by>
                                        <p:hsl h="0" s="12549" l="25098"/>
                                      </p:by>
                                    </p:animClr>
                                    <p:animClr clrSpc="hsl" dir="cw">
                                      <p:cBhvr>
                                        <p:cTn id="104" dur="500" fill="hold"/>
                                        <p:tgtEl>
                                          <p:spTgt spid="4"/>
                                        </p:tgtEl>
                                        <p:attrNameLst>
                                          <p:attrName>stroke.color</p:attrName>
                                        </p:attrNameLst>
                                      </p:cBhvr>
                                      <p:by>
                                        <p:hsl h="0" s="12549" l="25098"/>
                                      </p:by>
                                    </p:animClr>
                                    <p:set>
                                      <p:cBhvr>
                                        <p:cTn id="105" dur="500" fill="hold"/>
                                        <p:tgtEl>
                                          <p:spTgt spid="4"/>
                                        </p:tgtEl>
                                        <p:attrNameLst>
                                          <p:attrName>fill.type</p:attrName>
                                        </p:attrNameLst>
                                      </p:cBhvr>
                                      <p:to>
                                        <p:strVal val="solid"/>
                                      </p:to>
                                    </p:set>
                                  </p:childTnLst>
                                </p:cTn>
                              </p:par>
                              <p:par>
                                <p:cTn id="106" presetID="30" presetClass="emph" presetSubtype="0" fill="hold" grpId="3" nodeType="withEffect">
                                  <p:stCondLst>
                                    <p:cond delay="0"/>
                                  </p:stCondLst>
                                  <p:childTnLst>
                                    <p:animClr clrSpc="hsl" dir="cw">
                                      <p:cBhvr override="childStyle">
                                        <p:cTn id="107" dur="500" fill="hold"/>
                                        <p:tgtEl>
                                          <p:spTgt spid="12"/>
                                        </p:tgtEl>
                                        <p:attrNameLst>
                                          <p:attrName>style.color</p:attrName>
                                        </p:attrNameLst>
                                      </p:cBhvr>
                                      <p:by>
                                        <p:hsl h="0" s="12549" l="25098"/>
                                      </p:by>
                                    </p:animClr>
                                    <p:animClr clrSpc="hsl" dir="cw">
                                      <p:cBhvr>
                                        <p:cTn id="108" dur="500" fill="hold"/>
                                        <p:tgtEl>
                                          <p:spTgt spid="12"/>
                                        </p:tgtEl>
                                        <p:attrNameLst>
                                          <p:attrName>fillcolor</p:attrName>
                                        </p:attrNameLst>
                                      </p:cBhvr>
                                      <p:by>
                                        <p:hsl h="0" s="12549" l="25098"/>
                                      </p:by>
                                    </p:animClr>
                                    <p:animClr clrSpc="hsl" dir="cw">
                                      <p:cBhvr>
                                        <p:cTn id="109" dur="500" fill="hold"/>
                                        <p:tgtEl>
                                          <p:spTgt spid="12"/>
                                        </p:tgtEl>
                                        <p:attrNameLst>
                                          <p:attrName>stroke.color</p:attrName>
                                        </p:attrNameLst>
                                      </p:cBhvr>
                                      <p:by>
                                        <p:hsl h="0" s="12549" l="25098"/>
                                      </p:by>
                                    </p:animClr>
                                    <p:set>
                                      <p:cBhvr>
                                        <p:cTn id="110" dur="500" fill="hold"/>
                                        <p:tgtEl>
                                          <p:spTgt spid="12"/>
                                        </p:tgtEl>
                                        <p:attrNameLst>
                                          <p:attrName>fill.type</p:attrName>
                                        </p:attrNameLst>
                                      </p:cBhvr>
                                      <p:to>
                                        <p:strVal val="solid"/>
                                      </p:to>
                                    </p:set>
                                  </p:childTnLst>
                                </p:cTn>
                              </p:par>
                              <p:par>
                                <p:cTn id="111" presetID="30" presetClass="emph" presetSubtype="0" fill="hold" grpId="2" nodeType="withEffect">
                                  <p:stCondLst>
                                    <p:cond delay="0"/>
                                  </p:stCondLst>
                                  <p:childTnLst>
                                    <p:animClr clrSpc="hsl" dir="cw">
                                      <p:cBhvr override="childStyle">
                                        <p:cTn id="112" dur="500" fill="hold"/>
                                        <p:tgtEl>
                                          <p:spTgt spid="11"/>
                                        </p:tgtEl>
                                        <p:attrNameLst>
                                          <p:attrName>style.color</p:attrName>
                                        </p:attrNameLst>
                                      </p:cBhvr>
                                      <p:by>
                                        <p:hsl h="0" s="12549" l="25098"/>
                                      </p:by>
                                    </p:animClr>
                                    <p:animClr clrSpc="hsl" dir="cw">
                                      <p:cBhvr>
                                        <p:cTn id="113" dur="500" fill="hold"/>
                                        <p:tgtEl>
                                          <p:spTgt spid="11"/>
                                        </p:tgtEl>
                                        <p:attrNameLst>
                                          <p:attrName>fillcolor</p:attrName>
                                        </p:attrNameLst>
                                      </p:cBhvr>
                                      <p:by>
                                        <p:hsl h="0" s="12549" l="25098"/>
                                      </p:by>
                                    </p:animClr>
                                    <p:animClr clrSpc="hsl" dir="cw">
                                      <p:cBhvr>
                                        <p:cTn id="114" dur="500" fill="hold"/>
                                        <p:tgtEl>
                                          <p:spTgt spid="11"/>
                                        </p:tgtEl>
                                        <p:attrNameLst>
                                          <p:attrName>stroke.color</p:attrName>
                                        </p:attrNameLst>
                                      </p:cBhvr>
                                      <p:by>
                                        <p:hsl h="0" s="12549" l="25098"/>
                                      </p:by>
                                    </p:animClr>
                                    <p:set>
                                      <p:cBhvr>
                                        <p:cTn id="115" dur="500" fill="hold"/>
                                        <p:tgtEl>
                                          <p:spTgt spid="11"/>
                                        </p:tgtEl>
                                        <p:attrNameLst>
                                          <p:attrName>fill.type</p:attrName>
                                        </p:attrNameLst>
                                      </p:cBhvr>
                                      <p:to>
                                        <p:strVal val="solid"/>
                                      </p:to>
                                    </p:set>
                                  </p:childTnLst>
                                </p:cTn>
                              </p:par>
                              <p:par>
                                <p:cTn id="116" presetID="30" presetClass="emph" presetSubtype="0" fill="hold" grpId="2" nodeType="withEffect">
                                  <p:stCondLst>
                                    <p:cond delay="0"/>
                                  </p:stCondLst>
                                  <p:childTnLst>
                                    <p:animClr clrSpc="hsl" dir="cw">
                                      <p:cBhvr override="childStyle">
                                        <p:cTn id="117" dur="500" fill="hold"/>
                                        <p:tgtEl>
                                          <p:spTgt spid="19"/>
                                        </p:tgtEl>
                                        <p:attrNameLst>
                                          <p:attrName>style.color</p:attrName>
                                        </p:attrNameLst>
                                      </p:cBhvr>
                                      <p:by>
                                        <p:hsl h="0" s="12549" l="25098"/>
                                      </p:by>
                                    </p:animClr>
                                    <p:animClr clrSpc="hsl" dir="cw">
                                      <p:cBhvr>
                                        <p:cTn id="118" dur="500" fill="hold"/>
                                        <p:tgtEl>
                                          <p:spTgt spid="19"/>
                                        </p:tgtEl>
                                        <p:attrNameLst>
                                          <p:attrName>fillcolor</p:attrName>
                                        </p:attrNameLst>
                                      </p:cBhvr>
                                      <p:by>
                                        <p:hsl h="0" s="12549" l="25098"/>
                                      </p:by>
                                    </p:animClr>
                                    <p:animClr clrSpc="hsl" dir="cw">
                                      <p:cBhvr>
                                        <p:cTn id="119" dur="500" fill="hold"/>
                                        <p:tgtEl>
                                          <p:spTgt spid="19"/>
                                        </p:tgtEl>
                                        <p:attrNameLst>
                                          <p:attrName>stroke.color</p:attrName>
                                        </p:attrNameLst>
                                      </p:cBhvr>
                                      <p:by>
                                        <p:hsl h="0" s="12549" l="25098"/>
                                      </p:by>
                                    </p:animClr>
                                    <p:set>
                                      <p:cBhvr>
                                        <p:cTn id="120" dur="500" fill="hold"/>
                                        <p:tgtEl>
                                          <p:spTgt spid="19"/>
                                        </p:tgtEl>
                                        <p:attrNameLst>
                                          <p:attrName>fill.type</p:attrName>
                                        </p:attrNameLst>
                                      </p:cBhvr>
                                      <p:to>
                                        <p:strVal val="solid"/>
                                      </p:to>
                                    </p:set>
                                  </p:childTnLst>
                                </p:cTn>
                              </p:par>
                              <p:par>
                                <p:cTn id="121" presetID="30" presetClass="emph" presetSubtype="0" fill="hold" grpId="2" nodeType="withEffect">
                                  <p:stCondLst>
                                    <p:cond delay="0"/>
                                  </p:stCondLst>
                                  <p:childTnLst>
                                    <p:animClr clrSpc="hsl" dir="cw">
                                      <p:cBhvr override="childStyle">
                                        <p:cTn id="122" dur="500" fill="hold"/>
                                        <p:tgtEl>
                                          <p:spTgt spid="20"/>
                                        </p:tgtEl>
                                        <p:attrNameLst>
                                          <p:attrName>style.color</p:attrName>
                                        </p:attrNameLst>
                                      </p:cBhvr>
                                      <p:by>
                                        <p:hsl h="0" s="12549" l="25098"/>
                                      </p:by>
                                    </p:animClr>
                                    <p:animClr clrSpc="hsl" dir="cw">
                                      <p:cBhvr>
                                        <p:cTn id="123" dur="500" fill="hold"/>
                                        <p:tgtEl>
                                          <p:spTgt spid="20"/>
                                        </p:tgtEl>
                                        <p:attrNameLst>
                                          <p:attrName>fillcolor</p:attrName>
                                        </p:attrNameLst>
                                      </p:cBhvr>
                                      <p:by>
                                        <p:hsl h="0" s="12549" l="25098"/>
                                      </p:by>
                                    </p:animClr>
                                    <p:animClr clrSpc="hsl" dir="cw">
                                      <p:cBhvr>
                                        <p:cTn id="124" dur="500" fill="hold"/>
                                        <p:tgtEl>
                                          <p:spTgt spid="20"/>
                                        </p:tgtEl>
                                        <p:attrNameLst>
                                          <p:attrName>stroke.color</p:attrName>
                                        </p:attrNameLst>
                                      </p:cBhvr>
                                      <p:by>
                                        <p:hsl h="0" s="12549" l="25098"/>
                                      </p:by>
                                    </p:animClr>
                                    <p:set>
                                      <p:cBhvr>
                                        <p:cTn id="125" dur="500" fill="hold"/>
                                        <p:tgtEl>
                                          <p:spTgt spid="20"/>
                                        </p:tgtEl>
                                        <p:attrNameLst>
                                          <p:attrName>fill.type</p:attrName>
                                        </p:attrNameLst>
                                      </p:cBhvr>
                                      <p:to>
                                        <p:strVal val="solid"/>
                                      </p:to>
                                    </p:set>
                                  </p:childTnLst>
                                </p:cTn>
                              </p:par>
                              <p:par>
                                <p:cTn id="126" presetID="30" presetClass="emph" presetSubtype="0" fill="hold" grpId="2" nodeType="withEffect">
                                  <p:stCondLst>
                                    <p:cond delay="0"/>
                                  </p:stCondLst>
                                  <p:childTnLst>
                                    <p:animClr clrSpc="hsl" dir="cw">
                                      <p:cBhvr override="childStyle">
                                        <p:cTn id="127" dur="500" fill="hold"/>
                                        <p:tgtEl>
                                          <p:spTgt spid="25"/>
                                        </p:tgtEl>
                                        <p:attrNameLst>
                                          <p:attrName>style.color</p:attrName>
                                        </p:attrNameLst>
                                      </p:cBhvr>
                                      <p:by>
                                        <p:hsl h="0" s="12549" l="25098"/>
                                      </p:by>
                                    </p:animClr>
                                    <p:animClr clrSpc="hsl" dir="cw">
                                      <p:cBhvr>
                                        <p:cTn id="128" dur="500" fill="hold"/>
                                        <p:tgtEl>
                                          <p:spTgt spid="25"/>
                                        </p:tgtEl>
                                        <p:attrNameLst>
                                          <p:attrName>fillcolor</p:attrName>
                                        </p:attrNameLst>
                                      </p:cBhvr>
                                      <p:by>
                                        <p:hsl h="0" s="12549" l="25098"/>
                                      </p:by>
                                    </p:animClr>
                                    <p:animClr clrSpc="hsl" dir="cw">
                                      <p:cBhvr>
                                        <p:cTn id="129" dur="500" fill="hold"/>
                                        <p:tgtEl>
                                          <p:spTgt spid="25"/>
                                        </p:tgtEl>
                                        <p:attrNameLst>
                                          <p:attrName>stroke.color</p:attrName>
                                        </p:attrNameLst>
                                      </p:cBhvr>
                                      <p:by>
                                        <p:hsl h="0" s="12549" l="25098"/>
                                      </p:by>
                                    </p:animClr>
                                    <p:set>
                                      <p:cBhvr>
                                        <p:cTn id="130" dur="500" fill="hold"/>
                                        <p:tgtEl>
                                          <p:spTgt spid="25"/>
                                        </p:tgtEl>
                                        <p:attrNameLst>
                                          <p:attrName>fill.type</p:attrName>
                                        </p:attrNameLst>
                                      </p:cBhvr>
                                      <p:to>
                                        <p:strVal val="solid"/>
                                      </p:to>
                                    </p:set>
                                  </p:childTnLst>
                                </p:cTn>
                              </p:par>
                              <p:par>
                                <p:cTn id="131" presetID="30" presetClass="emph" presetSubtype="0" fill="hold" grpId="2" nodeType="withEffect">
                                  <p:stCondLst>
                                    <p:cond delay="0"/>
                                  </p:stCondLst>
                                  <p:childTnLst>
                                    <p:animClr clrSpc="hsl" dir="cw">
                                      <p:cBhvr override="childStyle">
                                        <p:cTn id="132" dur="500" fill="hold"/>
                                        <p:tgtEl>
                                          <p:spTgt spid="27"/>
                                        </p:tgtEl>
                                        <p:attrNameLst>
                                          <p:attrName>style.color</p:attrName>
                                        </p:attrNameLst>
                                      </p:cBhvr>
                                      <p:by>
                                        <p:hsl h="0" s="12549" l="25098"/>
                                      </p:by>
                                    </p:animClr>
                                    <p:animClr clrSpc="hsl" dir="cw">
                                      <p:cBhvr>
                                        <p:cTn id="133" dur="500" fill="hold"/>
                                        <p:tgtEl>
                                          <p:spTgt spid="27"/>
                                        </p:tgtEl>
                                        <p:attrNameLst>
                                          <p:attrName>fillcolor</p:attrName>
                                        </p:attrNameLst>
                                      </p:cBhvr>
                                      <p:by>
                                        <p:hsl h="0" s="12549" l="25098"/>
                                      </p:by>
                                    </p:animClr>
                                    <p:animClr clrSpc="hsl" dir="cw">
                                      <p:cBhvr>
                                        <p:cTn id="134" dur="500" fill="hold"/>
                                        <p:tgtEl>
                                          <p:spTgt spid="27"/>
                                        </p:tgtEl>
                                        <p:attrNameLst>
                                          <p:attrName>stroke.color</p:attrName>
                                        </p:attrNameLst>
                                      </p:cBhvr>
                                      <p:by>
                                        <p:hsl h="0" s="12549" l="25098"/>
                                      </p:by>
                                    </p:animClr>
                                    <p:set>
                                      <p:cBhvr>
                                        <p:cTn id="135" dur="500" fill="hold"/>
                                        <p:tgtEl>
                                          <p:spTgt spid="27"/>
                                        </p:tgtEl>
                                        <p:attrNameLst>
                                          <p:attrName>fill.type</p:attrName>
                                        </p:attrNameLst>
                                      </p:cBhvr>
                                      <p:to>
                                        <p:strVal val="solid"/>
                                      </p:to>
                                    </p:set>
                                  </p:childTnLst>
                                </p:cTn>
                              </p:par>
                              <p:par>
                                <p:cTn id="136" presetID="30" presetClass="emph" presetSubtype="0" fill="hold" grpId="3" nodeType="withEffect">
                                  <p:stCondLst>
                                    <p:cond delay="0"/>
                                  </p:stCondLst>
                                  <p:childTnLst>
                                    <p:animClr clrSpc="hsl" dir="cw">
                                      <p:cBhvr override="childStyle">
                                        <p:cTn id="137" dur="500" fill="hold"/>
                                        <p:tgtEl>
                                          <p:spTgt spid="28"/>
                                        </p:tgtEl>
                                        <p:attrNameLst>
                                          <p:attrName>style.color</p:attrName>
                                        </p:attrNameLst>
                                      </p:cBhvr>
                                      <p:by>
                                        <p:hsl h="0" s="12549" l="25098"/>
                                      </p:by>
                                    </p:animClr>
                                    <p:animClr clrSpc="hsl" dir="cw">
                                      <p:cBhvr>
                                        <p:cTn id="138" dur="500" fill="hold"/>
                                        <p:tgtEl>
                                          <p:spTgt spid="28"/>
                                        </p:tgtEl>
                                        <p:attrNameLst>
                                          <p:attrName>fillcolor</p:attrName>
                                        </p:attrNameLst>
                                      </p:cBhvr>
                                      <p:by>
                                        <p:hsl h="0" s="12549" l="25098"/>
                                      </p:by>
                                    </p:animClr>
                                    <p:animClr clrSpc="hsl" dir="cw">
                                      <p:cBhvr>
                                        <p:cTn id="139" dur="500" fill="hold"/>
                                        <p:tgtEl>
                                          <p:spTgt spid="28"/>
                                        </p:tgtEl>
                                        <p:attrNameLst>
                                          <p:attrName>stroke.color</p:attrName>
                                        </p:attrNameLst>
                                      </p:cBhvr>
                                      <p:by>
                                        <p:hsl h="0" s="12549" l="25098"/>
                                      </p:by>
                                    </p:animClr>
                                    <p:set>
                                      <p:cBhvr>
                                        <p:cTn id="140" dur="500" fill="hold"/>
                                        <p:tgtEl>
                                          <p:spTgt spid="28"/>
                                        </p:tgtEl>
                                        <p:attrNameLst>
                                          <p:attrName>fill.type</p:attrName>
                                        </p:attrNameLst>
                                      </p:cBhvr>
                                      <p:to>
                                        <p:strVal val="solid"/>
                                      </p:to>
                                    </p:set>
                                  </p:childTnLst>
                                </p:cTn>
                              </p:par>
                              <p:par>
                                <p:cTn id="141" presetID="30" presetClass="emph" presetSubtype="0" fill="hold" grpId="3" nodeType="withEffect">
                                  <p:stCondLst>
                                    <p:cond delay="0"/>
                                  </p:stCondLst>
                                  <p:childTnLst>
                                    <p:animClr clrSpc="hsl" dir="cw">
                                      <p:cBhvr override="childStyle">
                                        <p:cTn id="142" dur="500" fill="hold"/>
                                        <p:tgtEl>
                                          <p:spTgt spid="29"/>
                                        </p:tgtEl>
                                        <p:attrNameLst>
                                          <p:attrName>style.color</p:attrName>
                                        </p:attrNameLst>
                                      </p:cBhvr>
                                      <p:by>
                                        <p:hsl h="0" s="12549" l="25098"/>
                                      </p:by>
                                    </p:animClr>
                                    <p:animClr clrSpc="hsl" dir="cw">
                                      <p:cBhvr>
                                        <p:cTn id="143" dur="500" fill="hold"/>
                                        <p:tgtEl>
                                          <p:spTgt spid="29"/>
                                        </p:tgtEl>
                                        <p:attrNameLst>
                                          <p:attrName>fillcolor</p:attrName>
                                        </p:attrNameLst>
                                      </p:cBhvr>
                                      <p:by>
                                        <p:hsl h="0" s="12549" l="25098"/>
                                      </p:by>
                                    </p:animClr>
                                    <p:animClr clrSpc="hsl" dir="cw">
                                      <p:cBhvr>
                                        <p:cTn id="144" dur="500" fill="hold"/>
                                        <p:tgtEl>
                                          <p:spTgt spid="29"/>
                                        </p:tgtEl>
                                        <p:attrNameLst>
                                          <p:attrName>stroke.color</p:attrName>
                                        </p:attrNameLst>
                                      </p:cBhvr>
                                      <p:by>
                                        <p:hsl h="0" s="12549" l="25098"/>
                                      </p:by>
                                    </p:animClr>
                                    <p:set>
                                      <p:cBhvr>
                                        <p:cTn id="145" dur="500" fill="hold"/>
                                        <p:tgtEl>
                                          <p:spTgt spid="29"/>
                                        </p:tgtEl>
                                        <p:attrNameLst>
                                          <p:attrName>fill.type</p:attrName>
                                        </p:attrNameLst>
                                      </p:cBhvr>
                                      <p:to>
                                        <p:strVal val="solid"/>
                                      </p:to>
                                    </p:set>
                                  </p:childTnLst>
                                </p:cTn>
                              </p:par>
                              <p:par>
                                <p:cTn id="146" presetID="30" presetClass="emph" presetSubtype="0" fill="hold" grpId="2" nodeType="withEffect">
                                  <p:stCondLst>
                                    <p:cond delay="0"/>
                                  </p:stCondLst>
                                  <p:childTnLst>
                                    <p:animClr clrSpc="hsl" dir="cw">
                                      <p:cBhvr override="childStyle">
                                        <p:cTn id="147" dur="500" fill="hold"/>
                                        <p:tgtEl>
                                          <p:spTgt spid="30"/>
                                        </p:tgtEl>
                                        <p:attrNameLst>
                                          <p:attrName>style.color</p:attrName>
                                        </p:attrNameLst>
                                      </p:cBhvr>
                                      <p:by>
                                        <p:hsl h="0" s="12549" l="25098"/>
                                      </p:by>
                                    </p:animClr>
                                    <p:animClr clrSpc="hsl" dir="cw">
                                      <p:cBhvr>
                                        <p:cTn id="148" dur="500" fill="hold"/>
                                        <p:tgtEl>
                                          <p:spTgt spid="30"/>
                                        </p:tgtEl>
                                        <p:attrNameLst>
                                          <p:attrName>fillcolor</p:attrName>
                                        </p:attrNameLst>
                                      </p:cBhvr>
                                      <p:by>
                                        <p:hsl h="0" s="12549" l="25098"/>
                                      </p:by>
                                    </p:animClr>
                                    <p:animClr clrSpc="hsl" dir="cw">
                                      <p:cBhvr>
                                        <p:cTn id="149" dur="500" fill="hold"/>
                                        <p:tgtEl>
                                          <p:spTgt spid="30"/>
                                        </p:tgtEl>
                                        <p:attrNameLst>
                                          <p:attrName>stroke.color</p:attrName>
                                        </p:attrNameLst>
                                      </p:cBhvr>
                                      <p:by>
                                        <p:hsl h="0" s="12549" l="25098"/>
                                      </p:by>
                                    </p:animClr>
                                    <p:set>
                                      <p:cBhvr>
                                        <p:cTn id="150" dur="500" fill="hold"/>
                                        <p:tgtEl>
                                          <p:spTgt spid="30"/>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24" presetClass="emph" presetSubtype="0" fill="hold" grpId="1" nodeType="clickEffect">
                                  <p:stCondLst>
                                    <p:cond delay="0"/>
                                  </p:stCondLst>
                                  <p:childTnLst>
                                    <p:animClr clrSpc="hsl" dir="cw">
                                      <p:cBhvr override="childStyle">
                                        <p:cTn id="154" dur="500" fill="hold"/>
                                        <p:tgtEl>
                                          <p:spTgt spid="8"/>
                                        </p:tgtEl>
                                        <p:attrNameLst>
                                          <p:attrName>style.color</p:attrName>
                                        </p:attrNameLst>
                                      </p:cBhvr>
                                      <p:by>
                                        <p:hsl h="0" s="-12549" l="-25098"/>
                                      </p:by>
                                    </p:animClr>
                                    <p:animClr clrSpc="hsl" dir="cw">
                                      <p:cBhvr>
                                        <p:cTn id="155" dur="500" fill="hold"/>
                                        <p:tgtEl>
                                          <p:spTgt spid="8"/>
                                        </p:tgtEl>
                                        <p:attrNameLst>
                                          <p:attrName>fillcolor</p:attrName>
                                        </p:attrNameLst>
                                      </p:cBhvr>
                                      <p:by>
                                        <p:hsl h="0" s="-12549" l="-25098"/>
                                      </p:by>
                                    </p:animClr>
                                    <p:animClr clrSpc="hsl" dir="cw">
                                      <p:cBhvr>
                                        <p:cTn id="156" dur="500" fill="hold"/>
                                        <p:tgtEl>
                                          <p:spTgt spid="8"/>
                                        </p:tgtEl>
                                        <p:attrNameLst>
                                          <p:attrName>stroke.color</p:attrName>
                                        </p:attrNameLst>
                                      </p:cBhvr>
                                      <p:by>
                                        <p:hsl h="0" s="-12549" l="-25098"/>
                                      </p:by>
                                    </p:animClr>
                                    <p:set>
                                      <p:cBhvr>
                                        <p:cTn id="157" dur="500" fill="hold"/>
                                        <p:tgtEl>
                                          <p:spTgt spid="8"/>
                                        </p:tgtEl>
                                        <p:attrNameLst>
                                          <p:attrName>fill.type</p:attrName>
                                        </p:attrNameLst>
                                      </p:cBhvr>
                                      <p:to>
                                        <p:strVal val="solid"/>
                                      </p:to>
                                    </p:set>
                                  </p:childTnLst>
                                </p:cTn>
                              </p:par>
                              <p:par>
                                <p:cTn id="158" presetID="24" presetClass="emph" presetSubtype="0" fill="hold" grpId="0" nodeType="withEffect">
                                  <p:stCondLst>
                                    <p:cond delay="0"/>
                                  </p:stCondLst>
                                  <p:childTnLst>
                                    <p:animClr clrSpc="hsl" dir="cw">
                                      <p:cBhvr override="childStyle">
                                        <p:cTn id="159" dur="500" fill="hold"/>
                                        <p:tgtEl>
                                          <p:spTgt spid="17"/>
                                        </p:tgtEl>
                                        <p:attrNameLst>
                                          <p:attrName>style.color</p:attrName>
                                        </p:attrNameLst>
                                      </p:cBhvr>
                                      <p:by>
                                        <p:hsl h="0" s="-12549" l="-25098"/>
                                      </p:by>
                                    </p:animClr>
                                    <p:animClr clrSpc="hsl" dir="cw">
                                      <p:cBhvr>
                                        <p:cTn id="160" dur="500" fill="hold"/>
                                        <p:tgtEl>
                                          <p:spTgt spid="17"/>
                                        </p:tgtEl>
                                        <p:attrNameLst>
                                          <p:attrName>fillcolor</p:attrName>
                                        </p:attrNameLst>
                                      </p:cBhvr>
                                      <p:by>
                                        <p:hsl h="0" s="-12549" l="-25098"/>
                                      </p:by>
                                    </p:animClr>
                                    <p:animClr clrSpc="hsl" dir="cw">
                                      <p:cBhvr>
                                        <p:cTn id="161" dur="500" fill="hold"/>
                                        <p:tgtEl>
                                          <p:spTgt spid="17"/>
                                        </p:tgtEl>
                                        <p:attrNameLst>
                                          <p:attrName>stroke.color</p:attrName>
                                        </p:attrNameLst>
                                      </p:cBhvr>
                                      <p:by>
                                        <p:hsl h="0" s="-12549" l="-25098"/>
                                      </p:by>
                                    </p:animClr>
                                    <p:set>
                                      <p:cBhvr>
                                        <p:cTn id="162" dur="500" fill="hold"/>
                                        <p:tgtEl>
                                          <p:spTgt spid="17"/>
                                        </p:tgtEl>
                                        <p:attrNameLst>
                                          <p:attrName>fill.type</p:attrName>
                                        </p:attrNameLst>
                                      </p:cBhvr>
                                      <p:to>
                                        <p:strVal val="solid"/>
                                      </p:to>
                                    </p:set>
                                  </p:childTnLst>
                                </p:cTn>
                              </p:par>
                              <p:par>
                                <p:cTn id="163" presetID="24" presetClass="emph" presetSubtype="0" fill="hold" grpId="0" nodeType="withEffect">
                                  <p:stCondLst>
                                    <p:cond delay="0"/>
                                  </p:stCondLst>
                                  <p:childTnLst>
                                    <p:animClr clrSpc="hsl" dir="cw">
                                      <p:cBhvr override="childStyle">
                                        <p:cTn id="164" dur="500" fill="hold"/>
                                        <p:tgtEl>
                                          <p:spTgt spid="2"/>
                                        </p:tgtEl>
                                        <p:attrNameLst>
                                          <p:attrName>style.color</p:attrName>
                                        </p:attrNameLst>
                                      </p:cBhvr>
                                      <p:by>
                                        <p:hsl h="0" s="-12549" l="-25098"/>
                                      </p:by>
                                    </p:animClr>
                                    <p:animClr clrSpc="hsl" dir="cw">
                                      <p:cBhvr>
                                        <p:cTn id="165" dur="500" fill="hold"/>
                                        <p:tgtEl>
                                          <p:spTgt spid="2"/>
                                        </p:tgtEl>
                                        <p:attrNameLst>
                                          <p:attrName>fillcolor</p:attrName>
                                        </p:attrNameLst>
                                      </p:cBhvr>
                                      <p:by>
                                        <p:hsl h="0" s="-12549" l="-25098"/>
                                      </p:by>
                                    </p:animClr>
                                    <p:animClr clrSpc="hsl" dir="cw">
                                      <p:cBhvr>
                                        <p:cTn id="166" dur="500" fill="hold"/>
                                        <p:tgtEl>
                                          <p:spTgt spid="2"/>
                                        </p:tgtEl>
                                        <p:attrNameLst>
                                          <p:attrName>stroke.color</p:attrName>
                                        </p:attrNameLst>
                                      </p:cBhvr>
                                      <p:by>
                                        <p:hsl h="0" s="-12549" l="-25098"/>
                                      </p:by>
                                    </p:animClr>
                                    <p:set>
                                      <p:cBhvr>
                                        <p:cTn id="167" dur="500" fill="hold"/>
                                        <p:tgtEl>
                                          <p:spTgt spid="2"/>
                                        </p:tgtEl>
                                        <p:attrNameLst>
                                          <p:attrName>fill.type</p:attrName>
                                        </p:attrNameLst>
                                      </p:cBhvr>
                                      <p:to>
                                        <p:strVal val="solid"/>
                                      </p:to>
                                    </p:set>
                                  </p:childTnLst>
                                </p:cTn>
                              </p:par>
                              <p:par>
                                <p:cTn id="168" presetID="24" presetClass="emph" presetSubtype="0" fill="hold" grpId="1" nodeType="withEffect">
                                  <p:stCondLst>
                                    <p:cond delay="0"/>
                                  </p:stCondLst>
                                  <p:childTnLst>
                                    <p:animClr clrSpc="hsl" dir="cw">
                                      <p:cBhvr override="childStyle">
                                        <p:cTn id="169" dur="500" fill="hold"/>
                                        <p:tgtEl>
                                          <p:spTgt spid="5"/>
                                        </p:tgtEl>
                                        <p:attrNameLst>
                                          <p:attrName>style.color</p:attrName>
                                        </p:attrNameLst>
                                      </p:cBhvr>
                                      <p:by>
                                        <p:hsl h="0" s="-12549" l="-25098"/>
                                      </p:by>
                                    </p:animClr>
                                    <p:animClr clrSpc="hsl" dir="cw">
                                      <p:cBhvr>
                                        <p:cTn id="170" dur="500" fill="hold"/>
                                        <p:tgtEl>
                                          <p:spTgt spid="5"/>
                                        </p:tgtEl>
                                        <p:attrNameLst>
                                          <p:attrName>fillcolor</p:attrName>
                                        </p:attrNameLst>
                                      </p:cBhvr>
                                      <p:by>
                                        <p:hsl h="0" s="-12549" l="-25098"/>
                                      </p:by>
                                    </p:animClr>
                                    <p:animClr clrSpc="hsl" dir="cw">
                                      <p:cBhvr>
                                        <p:cTn id="171" dur="500" fill="hold"/>
                                        <p:tgtEl>
                                          <p:spTgt spid="5"/>
                                        </p:tgtEl>
                                        <p:attrNameLst>
                                          <p:attrName>stroke.color</p:attrName>
                                        </p:attrNameLst>
                                      </p:cBhvr>
                                      <p:by>
                                        <p:hsl h="0" s="-12549" l="-25098"/>
                                      </p:by>
                                    </p:animClr>
                                    <p:set>
                                      <p:cBhvr>
                                        <p:cTn id="172" dur="500" fill="hold"/>
                                        <p:tgtEl>
                                          <p:spTgt spid="5"/>
                                        </p:tgtEl>
                                        <p:attrNameLst>
                                          <p:attrName>fill.type</p:attrName>
                                        </p:attrNameLst>
                                      </p:cBhvr>
                                      <p:to>
                                        <p:strVal val="solid"/>
                                      </p:to>
                                    </p:set>
                                  </p:childTnLst>
                                </p:cTn>
                              </p:par>
                              <p:par>
                                <p:cTn id="173" presetID="24" presetClass="emph" presetSubtype="0" fill="hold" grpId="1" nodeType="withEffect">
                                  <p:stCondLst>
                                    <p:cond delay="0"/>
                                  </p:stCondLst>
                                  <p:childTnLst>
                                    <p:animClr clrSpc="hsl" dir="cw">
                                      <p:cBhvr override="childStyle">
                                        <p:cTn id="174" dur="500" fill="hold"/>
                                        <p:tgtEl>
                                          <p:spTgt spid="4"/>
                                        </p:tgtEl>
                                        <p:attrNameLst>
                                          <p:attrName>style.color</p:attrName>
                                        </p:attrNameLst>
                                      </p:cBhvr>
                                      <p:by>
                                        <p:hsl h="0" s="-12549" l="-25098"/>
                                      </p:by>
                                    </p:animClr>
                                    <p:animClr clrSpc="hsl" dir="cw">
                                      <p:cBhvr>
                                        <p:cTn id="175" dur="500" fill="hold"/>
                                        <p:tgtEl>
                                          <p:spTgt spid="4"/>
                                        </p:tgtEl>
                                        <p:attrNameLst>
                                          <p:attrName>fillcolor</p:attrName>
                                        </p:attrNameLst>
                                      </p:cBhvr>
                                      <p:by>
                                        <p:hsl h="0" s="-12549" l="-25098"/>
                                      </p:by>
                                    </p:animClr>
                                    <p:animClr clrSpc="hsl" dir="cw">
                                      <p:cBhvr>
                                        <p:cTn id="176" dur="500" fill="hold"/>
                                        <p:tgtEl>
                                          <p:spTgt spid="4"/>
                                        </p:tgtEl>
                                        <p:attrNameLst>
                                          <p:attrName>stroke.color</p:attrName>
                                        </p:attrNameLst>
                                      </p:cBhvr>
                                      <p:by>
                                        <p:hsl h="0" s="-12549" l="-25098"/>
                                      </p:by>
                                    </p:animClr>
                                    <p:set>
                                      <p:cBhvr>
                                        <p:cTn id="177" dur="500" fill="hold"/>
                                        <p:tgtEl>
                                          <p:spTgt spid="4"/>
                                        </p:tgtEl>
                                        <p:attrNameLst>
                                          <p:attrName>fill.type</p:attrName>
                                        </p:attrNameLst>
                                      </p:cBhvr>
                                      <p:to>
                                        <p:strVal val="solid"/>
                                      </p:to>
                                    </p:set>
                                  </p:childTnLst>
                                </p:cTn>
                              </p:par>
                              <p:par>
                                <p:cTn id="178" presetID="24" presetClass="emph" presetSubtype="0" fill="hold" grpId="2" nodeType="with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1"/>
                                        </p:tgtEl>
                                        <p:attrNameLst>
                                          <p:attrName>style.color</p:attrName>
                                        </p:attrNameLst>
                                      </p:cBhvr>
                                      <p:by>
                                        <p:hsl h="0" s="-12549" l="-25098"/>
                                      </p:by>
                                    </p:animClr>
                                    <p:animClr clrSpc="hsl" dir="cw">
                                      <p:cBhvr>
                                        <p:cTn id="185" dur="500" fill="hold"/>
                                        <p:tgtEl>
                                          <p:spTgt spid="11"/>
                                        </p:tgtEl>
                                        <p:attrNameLst>
                                          <p:attrName>fillcolor</p:attrName>
                                        </p:attrNameLst>
                                      </p:cBhvr>
                                      <p:by>
                                        <p:hsl h="0" s="-12549" l="-25098"/>
                                      </p:by>
                                    </p:animClr>
                                    <p:animClr clrSpc="hsl" dir="cw">
                                      <p:cBhvr>
                                        <p:cTn id="186" dur="500" fill="hold"/>
                                        <p:tgtEl>
                                          <p:spTgt spid="11"/>
                                        </p:tgtEl>
                                        <p:attrNameLst>
                                          <p:attrName>stroke.color</p:attrName>
                                        </p:attrNameLst>
                                      </p:cBhvr>
                                      <p:by>
                                        <p:hsl h="0" s="-12549" l="-25098"/>
                                      </p:by>
                                    </p:animClr>
                                    <p:set>
                                      <p:cBhvr>
                                        <p:cTn id="187" dur="500" fill="hold"/>
                                        <p:tgtEl>
                                          <p:spTgt spid="11"/>
                                        </p:tgtEl>
                                        <p:attrNameLst>
                                          <p:attrName>fill.type</p:attrName>
                                        </p:attrNameLst>
                                      </p:cBhvr>
                                      <p:to>
                                        <p:strVal val="solid"/>
                                      </p:to>
                                    </p:set>
                                  </p:childTnLst>
                                </p:cTn>
                              </p:par>
                              <p:par>
                                <p:cTn id="188" presetID="24" presetClass="emph" presetSubtype="0" fill="hold" grpId="0" nodeType="withEffect">
                                  <p:stCondLst>
                                    <p:cond delay="0"/>
                                  </p:stCondLst>
                                  <p:childTnLst>
                                    <p:animClr clrSpc="hsl" dir="cw">
                                      <p:cBhvr override="childStyle">
                                        <p:cTn id="189" dur="500" fill="hold"/>
                                        <p:tgtEl>
                                          <p:spTgt spid="16"/>
                                        </p:tgtEl>
                                        <p:attrNameLst>
                                          <p:attrName>style.color</p:attrName>
                                        </p:attrNameLst>
                                      </p:cBhvr>
                                      <p:by>
                                        <p:hsl h="0" s="-12549" l="-25098"/>
                                      </p:by>
                                    </p:animClr>
                                    <p:animClr clrSpc="hsl" dir="cw">
                                      <p:cBhvr>
                                        <p:cTn id="190" dur="500" fill="hold"/>
                                        <p:tgtEl>
                                          <p:spTgt spid="16"/>
                                        </p:tgtEl>
                                        <p:attrNameLst>
                                          <p:attrName>fillcolor</p:attrName>
                                        </p:attrNameLst>
                                      </p:cBhvr>
                                      <p:by>
                                        <p:hsl h="0" s="-12549" l="-25098"/>
                                      </p:by>
                                    </p:animClr>
                                    <p:animClr clrSpc="hsl" dir="cw">
                                      <p:cBhvr>
                                        <p:cTn id="191" dur="500" fill="hold"/>
                                        <p:tgtEl>
                                          <p:spTgt spid="16"/>
                                        </p:tgtEl>
                                        <p:attrNameLst>
                                          <p:attrName>stroke.color</p:attrName>
                                        </p:attrNameLst>
                                      </p:cBhvr>
                                      <p:by>
                                        <p:hsl h="0" s="-12549" l="-25098"/>
                                      </p:by>
                                    </p:animClr>
                                    <p:set>
                                      <p:cBhvr>
                                        <p:cTn id="192" dur="500" fill="hold"/>
                                        <p:tgtEl>
                                          <p:spTgt spid="16"/>
                                        </p:tgtEl>
                                        <p:attrNameLst>
                                          <p:attrName>fill.type</p:attrName>
                                        </p:attrNameLst>
                                      </p:cBhvr>
                                      <p:to>
                                        <p:strVal val="solid"/>
                                      </p:to>
                                    </p:set>
                                  </p:childTnLst>
                                </p:cTn>
                              </p:par>
                              <p:par>
                                <p:cTn id="193" presetID="24" presetClass="emph" presetSubtype="0" fill="hold" grpId="1" nodeType="withEffect">
                                  <p:stCondLst>
                                    <p:cond delay="0"/>
                                  </p:stCondLst>
                                  <p:childTnLst>
                                    <p:animClr clrSpc="hsl" dir="cw">
                                      <p:cBhvr override="childStyle">
                                        <p:cTn id="194" dur="500" fill="hold"/>
                                        <p:tgtEl>
                                          <p:spTgt spid="18"/>
                                        </p:tgtEl>
                                        <p:attrNameLst>
                                          <p:attrName>style.color</p:attrName>
                                        </p:attrNameLst>
                                      </p:cBhvr>
                                      <p:by>
                                        <p:hsl h="0" s="-12549" l="-25098"/>
                                      </p:by>
                                    </p:animClr>
                                    <p:animClr clrSpc="hsl" dir="cw">
                                      <p:cBhvr>
                                        <p:cTn id="195" dur="500" fill="hold"/>
                                        <p:tgtEl>
                                          <p:spTgt spid="18"/>
                                        </p:tgtEl>
                                        <p:attrNameLst>
                                          <p:attrName>fillcolor</p:attrName>
                                        </p:attrNameLst>
                                      </p:cBhvr>
                                      <p:by>
                                        <p:hsl h="0" s="-12549" l="-25098"/>
                                      </p:by>
                                    </p:animClr>
                                    <p:animClr clrSpc="hsl" dir="cw">
                                      <p:cBhvr>
                                        <p:cTn id="196" dur="500" fill="hold"/>
                                        <p:tgtEl>
                                          <p:spTgt spid="18"/>
                                        </p:tgtEl>
                                        <p:attrNameLst>
                                          <p:attrName>stroke.color</p:attrName>
                                        </p:attrNameLst>
                                      </p:cBhvr>
                                      <p:by>
                                        <p:hsl h="0" s="-12549" l="-25098"/>
                                      </p:by>
                                    </p:animClr>
                                    <p:set>
                                      <p:cBhvr>
                                        <p:cTn id="197" dur="500" fill="hold"/>
                                        <p:tgtEl>
                                          <p:spTgt spid="18"/>
                                        </p:tgtEl>
                                        <p:attrNameLst>
                                          <p:attrName>fill.type</p:attrName>
                                        </p:attrNameLst>
                                      </p:cBhvr>
                                      <p:to>
                                        <p:strVal val="solid"/>
                                      </p:to>
                                    </p:set>
                                  </p:childTnLst>
                                </p:cTn>
                              </p:par>
                              <p:par>
                                <p:cTn id="198" presetID="24" presetClass="emph" presetSubtype="0" fill="hold" grpId="1" nodeType="withEffect">
                                  <p:stCondLst>
                                    <p:cond delay="0"/>
                                  </p:stCondLst>
                                  <p:childTnLst>
                                    <p:animClr clrSpc="hsl" dir="cw">
                                      <p:cBhvr override="childStyle">
                                        <p:cTn id="199" dur="500" fill="hold"/>
                                        <p:tgtEl>
                                          <p:spTgt spid="24"/>
                                        </p:tgtEl>
                                        <p:attrNameLst>
                                          <p:attrName>style.color</p:attrName>
                                        </p:attrNameLst>
                                      </p:cBhvr>
                                      <p:by>
                                        <p:hsl h="0" s="-12549" l="-25098"/>
                                      </p:by>
                                    </p:animClr>
                                    <p:animClr clrSpc="hsl" dir="cw">
                                      <p:cBhvr>
                                        <p:cTn id="200" dur="500" fill="hold"/>
                                        <p:tgtEl>
                                          <p:spTgt spid="24"/>
                                        </p:tgtEl>
                                        <p:attrNameLst>
                                          <p:attrName>fillcolor</p:attrName>
                                        </p:attrNameLst>
                                      </p:cBhvr>
                                      <p:by>
                                        <p:hsl h="0" s="-12549" l="-25098"/>
                                      </p:by>
                                    </p:animClr>
                                    <p:animClr clrSpc="hsl" dir="cw">
                                      <p:cBhvr>
                                        <p:cTn id="201" dur="500" fill="hold"/>
                                        <p:tgtEl>
                                          <p:spTgt spid="24"/>
                                        </p:tgtEl>
                                        <p:attrNameLst>
                                          <p:attrName>stroke.color</p:attrName>
                                        </p:attrNameLst>
                                      </p:cBhvr>
                                      <p:by>
                                        <p:hsl h="0" s="-12549" l="-25098"/>
                                      </p:by>
                                    </p:animClr>
                                    <p:set>
                                      <p:cBhvr>
                                        <p:cTn id="202" dur="500" fill="hold"/>
                                        <p:tgtEl>
                                          <p:spTgt spid="24"/>
                                        </p:tgtEl>
                                        <p:attrNameLst>
                                          <p:attrName>fill.type</p:attrName>
                                        </p:attrNameLst>
                                      </p:cBhvr>
                                      <p:to>
                                        <p:strVal val="solid"/>
                                      </p:to>
                                    </p:set>
                                  </p:childTnLst>
                                </p:cTn>
                              </p:par>
                              <p:par>
                                <p:cTn id="203" presetID="24" presetClass="emph" presetSubtype="0" fill="hold" grpId="2" nodeType="withEffect">
                                  <p:stCondLst>
                                    <p:cond delay="0"/>
                                  </p:stCondLst>
                                  <p:childTnLst>
                                    <p:animClr clrSpc="hsl" dir="cw">
                                      <p:cBhvr override="childStyle">
                                        <p:cTn id="204" dur="500" fill="hold"/>
                                        <p:tgtEl>
                                          <p:spTgt spid="28"/>
                                        </p:tgtEl>
                                        <p:attrNameLst>
                                          <p:attrName>style.color</p:attrName>
                                        </p:attrNameLst>
                                      </p:cBhvr>
                                      <p:by>
                                        <p:hsl h="0" s="-12549" l="-25098"/>
                                      </p:by>
                                    </p:animClr>
                                    <p:animClr clrSpc="hsl" dir="cw">
                                      <p:cBhvr>
                                        <p:cTn id="205" dur="500" fill="hold"/>
                                        <p:tgtEl>
                                          <p:spTgt spid="28"/>
                                        </p:tgtEl>
                                        <p:attrNameLst>
                                          <p:attrName>fillcolor</p:attrName>
                                        </p:attrNameLst>
                                      </p:cBhvr>
                                      <p:by>
                                        <p:hsl h="0" s="-12549" l="-25098"/>
                                      </p:by>
                                    </p:animClr>
                                    <p:animClr clrSpc="hsl" dir="cw">
                                      <p:cBhvr>
                                        <p:cTn id="206" dur="500" fill="hold"/>
                                        <p:tgtEl>
                                          <p:spTgt spid="28"/>
                                        </p:tgtEl>
                                        <p:attrNameLst>
                                          <p:attrName>stroke.color</p:attrName>
                                        </p:attrNameLst>
                                      </p:cBhvr>
                                      <p:by>
                                        <p:hsl h="0" s="-12549" l="-25098"/>
                                      </p:by>
                                    </p:animClr>
                                    <p:set>
                                      <p:cBhvr>
                                        <p:cTn id="207" dur="500" fill="hold"/>
                                        <p:tgtEl>
                                          <p:spTgt spid="28"/>
                                        </p:tgtEl>
                                        <p:attrNameLst>
                                          <p:attrName>fill.type</p:attrName>
                                        </p:attrNameLst>
                                      </p:cBhvr>
                                      <p:to>
                                        <p:strVal val="solid"/>
                                      </p:to>
                                    </p:set>
                                  </p:childTnLst>
                                </p:cTn>
                              </p:par>
                              <p:par>
                                <p:cTn id="208" presetID="24" presetClass="emph" presetSubtype="0" fill="hold" grpId="2" nodeType="withEffect">
                                  <p:stCondLst>
                                    <p:cond delay="0"/>
                                  </p:stCondLst>
                                  <p:childTnLst>
                                    <p:animClr clrSpc="hsl" dir="cw">
                                      <p:cBhvr override="childStyle">
                                        <p:cTn id="209" dur="500" fill="hold"/>
                                        <p:tgtEl>
                                          <p:spTgt spid="29"/>
                                        </p:tgtEl>
                                        <p:attrNameLst>
                                          <p:attrName>style.color</p:attrName>
                                        </p:attrNameLst>
                                      </p:cBhvr>
                                      <p:by>
                                        <p:hsl h="0" s="-12549" l="-25098"/>
                                      </p:by>
                                    </p:animClr>
                                    <p:animClr clrSpc="hsl" dir="cw">
                                      <p:cBhvr>
                                        <p:cTn id="210" dur="500" fill="hold"/>
                                        <p:tgtEl>
                                          <p:spTgt spid="29"/>
                                        </p:tgtEl>
                                        <p:attrNameLst>
                                          <p:attrName>fillcolor</p:attrName>
                                        </p:attrNameLst>
                                      </p:cBhvr>
                                      <p:by>
                                        <p:hsl h="0" s="-12549" l="-25098"/>
                                      </p:by>
                                    </p:animClr>
                                    <p:animClr clrSpc="hsl" dir="cw">
                                      <p:cBhvr>
                                        <p:cTn id="211" dur="500" fill="hold"/>
                                        <p:tgtEl>
                                          <p:spTgt spid="29"/>
                                        </p:tgtEl>
                                        <p:attrNameLst>
                                          <p:attrName>stroke.color</p:attrName>
                                        </p:attrNameLst>
                                      </p:cBhvr>
                                      <p:by>
                                        <p:hsl h="0" s="-12549" l="-25098"/>
                                      </p:by>
                                    </p:animClr>
                                    <p:set>
                                      <p:cBhvr>
                                        <p:cTn id="212"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7" grpId="0" animBg="1"/>
      <p:bldP spid="2" grpId="0" animBg="1"/>
      <p:bldP spid="5" grpId="0" animBg="1"/>
      <p:bldP spid="5" grpId="1" animBg="1"/>
      <p:bldP spid="5" grpId="2" animBg="1"/>
      <p:bldP spid="4" grpId="0" animBg="1"/>
      <p:bldP spid="4" grpId="1" animBg="1"/>
      <p:bldP spid="4" grpId="2" animBg="1"/>
      <p:bldP spid="12" grpId="0" animBg="1"/>
      <p:bldP spid="12" grpId="1" animBg="1"/>
      <p:bldP spid="12" grpId="2" animBg="1"/>
      <p:bldP spid="12" grpId="3" animBg="1"/>
      <p:bldP spid="11" grpId="0"/>
      <p:bldP spid="11" grpId="1"/>
      <p:bldP spid="11" grpId="2"/>
      <p:bldP spid="16" grpId="0" animBg="1"/>
      <p:bldP spid="18" grpId="0" animBg="1"/>
      <p:bldP spid="18" grpId="1" animBg="1"/>
      <p:bldP spid="19" grpId="0" animBg="1"/>
      <p:bldP spid="19" grpId="1" animBg="1"/>
      <p:bldP spid="19" grpId="2" animBg="1"/>
      <p:bldP spid="20" grpId="0" animBg="1"/>
      <p:bldP spid="20" grpId="1" animBg="1"/>
      <p:bldP spid="20" grpId="2" animBg="1"/>
      <p:bldP spid="24" grpId="0" animBg="1"/>
      <p:bldP spid="24" grpId="1" animBg="1"/>
      <p:bldP spid="25" grpId="0" animBg="1"/>
      <p:bldP spid="25" grpId="1" animBg="1"/>
      <p:bldP spid="25" grpId="2" animBg="1"/>
      <p:bldP spid="27" grpId="0" animBg="1"/>
      <p:bldP spid="27" grpId="1" animBg="1"/>
      <p:bldP spid="27" grpId="2"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p:cNvSpPr>
          <p:nvPr>
            <p:ph type="body" idx="1"/>
          </p:nvPr>
        </p:nvSpPr>
        <p:spPr>
          <a:xfrm>
            <a:off x="325016" y="648478"/>
            <a:ext cx="8305800" cy="3886200"/>
          </a:xfrm>
        </p:spPr>
        <p:txBody>
          <a:bodyPr/>
          <a:lstStyle/>
          <a:p>
            <a:pPr>
              <a:lnSpc>
                <a:spcPct val="80000"/>
              </a:lnSpc>
            </a:pPr>
            <a:r>
              <a:rPr lang="zh-CN" altLang="en-US" sz="2800" b="1" smtClean="0">
                <a:latin typeface="楷体" panose="02010609060101010101" pitchFamily="49" charset="-122"/>
                <a:ea typeface="楷体" panose="02010609060101010101" pitchFamily="49" charset="-122"/>
              </a:rPr>
              <a:t>第二步：自顶向下的监督学习       </a:t>
            </a:r>
            <a:endParaRPr lang="zh-CN" altLang="en-US" sz="2800" b="1" smtClean="0">
              <a:latin typeface="楷体" panose="02010609060101010101" pitchFamily="49" charset="-122"/>
              <a:ea typeface="楷体" panose="02010609060101010101" pitchFamily="49" charset="-122"/>
            </a:endParaRPr>
          </a:p>
          <a:p>
            <a:pPr>
              <a:lnSpc>
                <a:spcPct val="80000"/>
              </a:lnSpc>
              <a:buFont typeface="Arial" panose="020B0604020202020204" pitchFamily="34" charset="0"/>
              <a:buNone/>
            </a:pPr>
            <a:r>
              <a:rPr lang="zh-CN" altLang="en-US" sz="2800" b="1" smtClean="0">
                <a:latin typeface="楷体" panose="02010609060101010101" pitchFamily="49" charset="-122"/>
                <a:ea typeface="楷体" panose="02010609060101010101" pitchFamily="49" charset="-122"/>
              </a:rPr>
              <a:t>     这一步是在第一步学习获得各层参数进的基础上，在最顶的编码层添加一个分类器（例如罗杰斯特回归、</a:t>
            </a:r>
            <a:r>
              <a:rPr lang="en-US" altLang="zh-CN" sz="2800" b="1" smtClean="0">
                <a:latin typeface="楷体" panose="02010609060101010101" pitchFamily="49" charset="-122"/>
                <a:ea typeface="楷体" panose="02010609060101010101" pitchFamily="49" charset="-122"/>
              </a:rPr>
              <a:t>SVM</a:t>
            </a:r>
            <a:r>
              <a:rPr lang="zh-CN" altLang="en-US" sz="2800" b="1" smtClean="0">
                <a:latin typeface="楷体" panose="02010609060101010101" pitchFamily="49" charset="-122"/>
                <a:ea typeface="楷体" panose="02010609060101010101" pitchFamily="49" charset="-122"/>
              </a:rPr>
              <a:t>等），而后通过带标签数据的监督学习，利用梯度下降法去微调整个网络参数。</a:t>
            </a:r>
            <a:endParaRPr lang="zh-CN" altLang="en-US" sz="2800" b="1" smtClean="0">
              <a:latin typeface="楷体" panose="02010609060101010101" pitchFamily="49" charset="-122"/>
              <a:ea typeface="楷体" panose="02010609060101010101" pitchFamily="49" charset="-122"/>
            </a:endParaRPr>
          </a:p>
          <a:p>
            <a:pPr>
              <a:lnSpc>
                <a:spcPct val="80000"/>
              </a:lnSpc>
              <a:buFont typeface="Arial" panose="020B0604020202020204" pitchFamily="34" charset="0"/>
              <a:buNone/>
            </a:pPr>
            <a:r>
              <a:rPr lang="zh-CN" altLang="en-US" sz="2800" b="1" smtClean="0">
                <a:latin typeface="楷体" panose="02010609060101010101" pitchFamily="49" charset="-122"/>
                <a:ea typeface="楷体" panose="02010609060101010101" pitchFamily="49" charset="-122"/>
              </a:rPr>
              <a:t>     深度学习的第一步实质上是一个网络参数初始化过程。区别于传统神经网络初值随机初始化，深度学习模型是通过无监督学习输入数据的结构得到的，因而这个初值更接近全局最优，从而能够取得更好的效果。</a:t>
            </a:r>
            <a:endParaRPr lang="zh-CN" altLang="en-US" sz="2800" b="1" smtClean="0">
              <a:latin typeface="楷体" panose="02010609060101010101" pitchFamily="49" charset="-122"/>
              <a:ea typeface="楷体" panose="02010609060101010101" pitchFamily="49" charset="-122"/>
            </a:endParaRPr>
          </a:p>
          <a:p>
            <a:pPr>
              <a:lnSpc>
                <a:spcPct val="80000"/>
              </a:lnSpc>
            </a:pPr>
            <a:endParaRPr lang="zh-CN" altLang="en-US" sz="2800" b="1" smtClean="0">
              <a:latin typeface="楷体" panose="02010609060101010101" pitchFamily="49" charset="-122"/>
              <a:ea typeface="楷体" panose="02010609060101010101" pitchFamily="49" charset="-122"/>
            </a:endParaRPr>
          </a:p>
        </p:txBody>
      </p:sp>
      <p:pic>
        <p:nvPicPr>
          <p:cNvPr id="41988" name="Picture 7"/>
          <p:cNvPicPr>
            <a:picLocks noChangeAspect="1" noChangeArrowheads="1"/>
          </p:cNvPicPr>
          <p:nvPr/>
        </p:nvPicPr>
        <p:blipFill>
          <a:blip r:embed="rId1"/>
          <a:srcRect/>
          <a:stretch>
            <a:fillRect/>
          </a:stretch>
        </p:blipFill>
        <p:spPr bwMode="auto">
          <a:xfrm>
            <a:off x="1457325" y="4942114"/>
            <a:ext cx="6334125" cy="1524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03895" y="1981200"/>
            <a:ext cx="5179970" cy="3234906"/>
          </a:xfr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4885" y="2135060"/>
            <a:ext cx="4159115" cy="3623095"/>
          </a:xfrm>
          <a:prstGeom prst="rect">
            <a:avLst/>
          </a:prstGeom>
        </p:spPr>
      </p:pic>
      <p:sp>
        <p:nvSpPr>
          <p:cNvPr id="12" name="标题 1"/>
          <p:cNvSpPr>
            <a:spLocks noGrp="1"/>
          </p:cNvSpPr>
          <p:nvPr>
            <p:ph type="title"/>
          </p:nvPr>
        </p:nvSpPr>
        <p:spPr>
          <a:xfrm>
            <a:off x="2411446" y="0"/>
            <a:ext cx="6447501" cy="990600"/>
          </a:xfrm>
        </p:spPr>
        <p:txBody>
          <a:bodyPr/>
          <a:lstStyle/>
          <a:p>
            <a:r>
              <a:rPr lang="zh-CN" altLang="en-US" dirty="0"/>
              <a:t>深度学习模型</a:t>
            </a:r>
            <a:endParaRPr lang="zh-CN" altLang="en-US" dirty="0"/>
          </a:p>
        </p:txBody>
      </p:sp>
      <p:cxnSp>
        <p:nvCxnSpPr>
          <p:cNvPr id="5" name="Straight Connector 3"/>
          <p:cNvCxnSpPr/>
          <p:nvPr/>
        </p:nvCxnSpPr>
        <p:spPr>
          <a:xfrm>
            <a:off x="237234" y="9906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文本框 22"/>
          <p:cNvSpPr txBox="1"/>
          <p:nvPr>
            <p:custDataLst>
              <p:tags r:id="rId1"/>
            </p:custDataLst>
          </p:nvPr>
        </p:nvSpPr>
        <p:spPr>
          <a:xfrm>
            <a:off x="978890" y="837264"/>
            <a:ext cx="2872408" cy="646331"/>
          </a:xfrm>
          <a:prstGeom prst="rect">
            <a:avLst/>
          </a:prstGeom>
          <a:noFill/>
          <a:effectLst/>
        </p:spPr>
        <p:txBody>
          <a:bodyPr wrap="square" rtlCol="0">
            <a:spAutoFit/>
          </a:bodyPr>
          <a:lstStyle/>
          <a:p>
            <a:pPr algn="ctr"/>
            <a:r>
              <a:rPr lang="zh-CN" altLang="en-US" sz="3600" b="1" dirty="0">
                <a:gradFill>
                  <a:gsLst>
                    <a:gs pos="0">
                      <a:srgbClr val="BBA578"/>
                    </a:gs>
                    <a:gs pos="50000">
                      <a:srgbClr val="E8DECA"/>
                    </a:gs>
                    <a:gs pos="100000">
                      <a:srgbClr val="BDA779"/>
                    </a:gs>
                  </a:gsLst>
                  <a:lin ang="13500000" scaled="1"/>
                </a:gradFill>
                <a:effectLst>
                  <a:innerShdw blurRad="63500" dist="50800" dir="13500000">
                    <a:schemeClr val="bg1">
                      <a:lumMod val="50000"/>
                      <a:alpha val="50000"/>
                    </a:schemeClr>
                  </a:innerShdw>
                </a:effectLst>
                <a:latin typeface="汉仪菱心体简" panose="02010609000101010101" pitchFamily="49" charset="-122"/>
                <a:ea typeface="汉仪菱心体简" panose="02010609000101010101" pitchFamily="49" charset="-122"/>
              </a:rPr>
              <a:t>目  录</a:t>
            </a:r>
            <a:endParaRPr lang="zh-CN" altLang="en-US" sz="3600" b="1" dirty="0">
              <a:gradFill>
                <a:gsLst>
                  <a:gs pos="0">
                    <a:srgbClr val="BBA578"/>
                  </a:gs>
                  <a:gs pos="50000">
                    <a:srgbClr val="E8DECA"/>
                  </a:gs>
                  <a:gs pos="100000">
                    <a:srgbClr val="BDA779"/>
                  </a:gs>
                </a:gsLst>
                <a:lin ang="13500000" scaled="1"/>
              </a:gradFill>
              <a:effectLst>
                <a:innerShdw blurRad="63500" dist="50800" dir="13500000">
                  <a:schemeClr val="bg1">
                    <a:lumMod val="50000"/>
                    <a:alpha val="50000"/>
                  </a:schemeClr>
                </a:innerShdw>
              </a:effectLst>
              <a:latin typeface="汉仪菱心体简" panose="02010609000101010101" pitchFamily="49" charset="-122"/>
              <a:ea typeface="汉仪菱心体简" panose="02010609000101010101" pitchFamily="49" charset="-122"/>
            </a:endParaRPr>
          </a:p>
        </p:txBody>
      </p:sp>
      <p:grpSp>
        <p:nvGrpSpPr>
          <p:cNvPr id="9" name="组合 8"/>
          <p:cNvGrpSpPr/>
          <p:nvPr/>
        </p:nvGrpSpPr>
        <p:grpSpPr>
          <a:xfrm>
            <a:off x="1635307" y="1993084"/>
            <a:ext cx="2899838" cy="512084"/>
            <a:chOff x="6915848" y="1685854"/>
            <a:chExt cx="3866451" cy="682778"/>
          </a:xfrm>
        </p:grpSpPr>
        <p:sp>
          <p:nvSpPr>
            <p:cNvPr id="10" name="文本框 9"/>
            <p:cNvSpPr txBox="1"/>
            <p:nvPr/>
          </p:nvSpPr>
          <p:spPr>
            <a:xfrm>
              <a:off x="6915849" y="1685854"/>
              <a:ext cx="2092880" cy="492442"/>
            </a:xfrm>
            <a:prstGeom prst="rect">
              <a:avLst/>
            </a:prstGeom>
            <a:noFill/>
          </p:spPr>
          <p:txBody>
            <a:bodyPr wrap="none" rtlCol="0">
              <a:spAutoFit/>
              <a:scene3d>
                <a:camera prst="orthographicFront"/>
                <a:lightRig rig="threePt" dir="t"/>
              </a:scene3d>
              <a:sp3d contourW="12700"/>
            </a:bodyPr>
            <a:lstStyle/>
            <a:p>
              <a:pPr lvl="0">
                <a:defRPr/>
              </a:pPr>
              <a:r>
                <a:rPr lang="zh-CN" altLang="en-US" b="1" dirty="0" smtClean="0">
                  <a:gradFill>
                    <a:gsLst>
                      <a:gs pos="0">
                        <a:srgbClr val="BBA578"/>
                      </a:gs>
                      <a:gs pos="50000">
                        <a:srgbClr val="E8DECA"/>
                      </a:gs>
                      <a:gs pos="100000">
                        <a:srgbClr val="BDA779"/>
                      </a:gs>
                    </a:gsLst>
                    <a:lin ang="13500000" scaled="1"/>
                  </a:gradFill>
                  <a:latin typeface="Arial" panose="020B0604020202020204"/>
                  <a:ea typeface="微软雅黑" panose="020B0503020204020204" charset="-122"/>
                </a:rPr>
                <a:t>深度学习概述</a:t>
              </a:r>
              <a:endParaRPr lang="zh-CN" altLang="en-US" b="1" dirty="0">
                <a:gradFill>
                  <a:gsLst>
                    <a:gs pos="0">
                      <a:srgbClr val="BBA578"/>
                    </a:gs>
                    <a:gs pos="50000">
                      <a:srgbClr val="E8DECA"/>
                    </a:gs>
                    <a:gs pos="100000">
                      <a:srgbClr val="BDA779"/>
                    </a:gs>
                  </a:gsLst>
                  <a:lin ang="13500000" scaled="1"/>
                </a:gradFill>
                <a:latin typeface="Arial" panose="020B0604020202020204"/>
                <a:ea typeface="微软雅黑" panose="020B0503020204020204" charset="-122"/>
              </a:endParaRPr>
            </a:p>
          </p:txBody>
        </p:sp>
        <p:sp>
          <p:nvSpPr>
            <p:cNvPr id="11" name="文本框 10"/>
            <p:cNvSpPr txBox="1"/>
            <p:nvPr/>
          </p:nvSpPr>
          <p:spPr>
            <a:xfrm>
              <a:off x="6915848" y="2070090"/>
              <a:ext cx="3866451" cy="298542"/>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rPr>
                <a:t>The Part one</a:t>
              </a:r>
              <a:endPar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endParaRPr>
            </a:p>
          </p:txBody>
        </p:sp>
      </p:grpSp>
      <p:grpSp>
        <p:nvGrpSpPr>
          <p:cNvPr id="12" name="组合 11"/>
          <p:cNvGrpSpPr/>
          <p:nvPr/>
        </p:nvGrpSpPr>
        <p:grpSpPr>
          <a:xfrm>
            <a:off x="1635307" y="2612211"/>
            <a:ext cx="2899838" cy="512082"/>
            <a:chOff x="6915848" y="1685854"/>
            <a:chExt cx="3866451" cy="682776"/>
          </a:xfrm>
        </p:grpSpPr>
        <p:sp>
          <p:nvSpPr>
            <p:cNvPr id="13" name="文本框 12"/>
            <p:cNvSpPr txBox="1"/>
            <p:nvPr/>
          </p:nvSpPr>
          <p:spPr>
            <a:xfrm>
              <a:off x="6915849" y="1685854"/>
              <a:ext cx="2954655" cy="492442"/>
            </a:xfrm>
            <a:prstGeom prst="rect">
              <a:avLst/>
            </a:prstGeom>
            <a:noFill/>
          </p:spPr>
          <p:txBody>
            <a:bodyPr wrap="square" rtlCol="0">
              <a:spAutoFit/>
              <a:scene3d>
                <a:camera prst="orthographicFront"/>
                <a:lightRig rig="threePt" dir="t"/>
              </a:scene3d>
              <a:sp3d contourW="12700"/>
            </a:bodyPr>
            <a:lstStyle/>
            <a:p>
              <a:pPr lvl="0">
                <a:defRPr/>
              </a:pPr>
              <a:r>
                <a:rPr lang="zh-CN" altLang="en-US" b="1" dirty="0" smtClean="0">
                  <a:gradFill>
                    <a:gsLst>
                      <a:gs pos="0">
                        <a:srgbClr val="BBA578"/>
                      </a:gs>
                      <a:gs pos="50000">
                        <a:srgbClr val="E8DECA"/>
                      </a:gs>
                      <a:gs pos="100000">
                        <a:srgbClr val="BDA779"/>
                      </a:gs>
                    </a:gsLst>
                    <a:lin ang="13500000" scaled="1"/>
                  </a:gradFill>
                  <a:latin typeface="Arial" panose="020B0604020202020204"/>
                  <a:ea typeface="微软雅黑" panose="020B0503020204020204" charset="-122"/>
                </a:rPr>
                <a:t>深度学习发展史</a:t>
              </a:r>
              <a:endParaRPr lang="zh-CN" altLang="en-US" b="1" dirty="0">
                <a:gradFill>
                  <a:gsLst>
                    <a:gs pos="0">
                      <a:srgbClr val="BBA578"/>
                    </a:gs>
                    <a:gs pos="50000">
                      <a:srgbClr val="E8DECA"/>
                    </a:gs>
                    <a:gs pos="100000">
                      <a:srgbClr val="BDA779"/>
                    </a:gs>
                  </a:gsLst>
                  <a:lin ang="13500000" scaled="1"/>
                </a:gradFill>
                <a:latin typeface="Arial" panose="020B0604020202020204"/>
                <a:ea typeface="微软雅黑" panose="020B0503020204020204" charset="-122"/>
              </a:endParaRPr>
            </a:p>
          </p:txBody>
        </p:sp>
        <p:sp>
          <p:nvSpPr>
            <p:cNvPr id="14" name="文本框 13"/>
            <p:cNvSpPr txBox="1"/>
            <p:nvPr/>
          </p:nvSpPr>
          <p:spPr>
            <a:xfrm>
              <a:off x="6915848" y="2070088"/>
              <a:ext cx="3866451" cy="298542"/>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rPr>
                <a:t>The Part tow</a:t>
              </a:r>
              <a:endPar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endParaRPr>
            </a:p>
          </p:txBody>
        </p:sp>
      </p:grpSp>
      <p:grpSp>
        <p:nvGrpSpPr>
          <p:cNvPr id="15" name="组合 14"/>
          <p:cNvGrpSpPr/>
          <p:nvPr/>
        </p:nvGrpSpPr>
        <p:grpSpPr>
          <a:xfrm>
            <a:off x="1635307" y="3231339"/>
            <a:ext cx="2899838" cy="512082"/>
            <a:chOff x="6915848" y="1685854"/>
            <a:chExt cx="3866451" cy="682776"/>
          </a:xfrm>
        </p:grpSpPr>
        <p:sp>
          <p:nvSpPr>
            <p:cNvPr id="16" name="文本框 15"/>
            <p:cNvSpPr txBox="1"/>
            <p:nvPr/>
          </p:nvSpPr>
          <p:spPr>
            <a:xfrm>
              <a:off x="6915848" y="1685854"/>
              <a:ext cx="2954655" cy="492443"/>
            </a:xfrm>
            <a:prstGeom prst="rect">
              <a:avLst/>
            </a:prstGeom>
            <a:noFill/>
          </p:spPr>
          <p:txBody>
            <a:bodyPr wrap="square" rtlCol="0">
              <a:spAutoFit/>
              <a:scene3d>
                <a:camera prst="orthographicFront"/>
                <a:lightRig rig="threePt" dir="t"/>
              </a:scene3d>
              <a:sp3d contourW="12700"/>
            </a:bodyPr>
            <a:lstStyle/>
            <a:p>
              <a:pPr lvl="0">
                <a:defRPr/>
              </a:pPr>
              <a:r>
                <a:rPr lang="zh-CN" altLang="en-US" b="1" dirty="0" smtClean="0">
                  <a:gradFill>
                    <a:gsLst>
                      <a:gs pos="0">
                        <a:srgbClr val="BBA578"/>
                      </a:gs>
                      <a:gs pos="50000">
                        <a:srgbClr val="E8DECA"/>
                      </a:gs>
                      <a:gs pos="100000">
                        <a:srgbClr val="BDA779"/>
                      </a:gs>
                    </a:gsLst>
                    <a:lin ang="13500000" scaled="1"/>
                  </a:gradFill>
                  <a:latin typeface="Arial" panose="020B0604020202020204"/>
                  <a:ea typeface="微软雅黑" panose="020B0503020204020204" charset="-122"/>
                </a:rPr>
                <a:t>深度学习训练过程</a:t>
              </a:r>
              <a:endParaRPr lang="zh-CN" altLang="en-US" b="1" dirty="0">
                <a:gradFill>
                  <a:gsLst>
                    <a:gs pos="0">
                      <a:srgbClr val="BBA578"/>
                    </a:gs>
                    <a:gs pos="50000">
                      <a:srgbClr val="E8DECA"/>
                    </a:gs>
                    <a:gs pos="100000">
                      <a:srgbClr val="BDA779"/>
                    </a:gs>
                  </a:gsLst>
                  <a:lin ang="13500000" scaled="1"/>
                </a:gradFill>
                <a:latin typeface="Arial" panose="020B0604020202020204"/>
                <a:ea typeface="微软雅黑" panose="020B0503020204020204" charset="-122"/>
              </a:endParaRPr>
            </a:p>
          </p:txBody>
        </p:sp>
        <p:sp>
          <p:nvSpPr>
            <p:cNvPr id="17" name="文本框 16"/>
            <p:cNvSpPr txBox="1"/>
            <p:nvPr/>
          </p:nvSpPr>
          <p:spPr>
            <a:xfrm>
              <a:off x="6915848" y="2070088"/>
              <a:ext cx="3866451" cy="298542"/>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rPr>
                <a:t>The Part three</a:t>
              </a:r>
              <a:endPar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endParaRPr>
            </a:p>
          </p:txBody>
        </p:sp>
      </p:grpSp>
      <p:grpSp>
        <p:nvGrpSpPr>
          <p:cNvPr id="18" name="组合 17"/>
          <p:cNvGrpSpPr/>
          <p:nvPr/>
        </p:nvGrpSpPr>
        <p:grpSpPr>
          <a:xfrm>
            <a:off x="1635307" y="3850468"/>
            <a:ext cx="2899838" cy="512084"/>
            <a:chOff x="6915848" y="1685854"/>
            <a:chExt cx="3866451" cy="682778"/>
          </a:xfrm>
        </p:grpSpPr>
        <p:sp>
          <p:nvSpPr>
            <p:cNvPr id="19" name="文本框 18"/>
            <p:cNvSpPr txBox="1"/>
            <p:nvPr/>
          </p:nvSpPr>
          <p:spPr>
            <a:xfrm>
              <a:off x="6915849" y="1685854"/>
              <a:ext cx="2708434" cy="492442"/>
            </a:xfrm>
            <a:prstGeom prst="rect">
              <a:avLst/>
            </a:prstGeom>
            <a:noFill/>
          </p:spPr>
          <p:txBody>
            <a:bodyPr wrap="none" rtlCol="0">
              <a:spAutoFit/>
              <a:scene3d>
                <a:camera prst="orthographicFront"/>
                <a:lightRig rig="threePt" dir="t"/>
              </a:scene3d>
              <a:sp3d contourW="12700"/>
            </a:bodyPr>
            <a:lstStyle/>
            <a:p>
              <a:pPr lvl="0">
                <a:defRPr/>
              </a:pPr>
              <a:r>
                <a:rPr lang="zh-CN" altLang="en-US" b="1" dirty="0" smtClean="0">
                  <a:gradFill>
                    <a:gsLst>
                      <a:gs pos="0">
                        <a:srgbClr val="BBA578"/>
                      </a:gs>
                      <a:gs pos="50000">
                        <a:srgbClr val="E8DECA"/>
                      </a:gs>
                      <a:gs pos="100000">
                        <a:srgbClr val="BDA779"/>
                      </a:gs>
                    </a:gsLst>
                    <a:lin ang="13500000" scaled="1"/>
                  </a:gradFill>
                  <a:latin typeface="Arial" panose="020B0604020202020204"/>
                  <a:ea typeface="微软雅黑" panose="020B0503020204020204" charset="-122"/>
                </a:rPr>
                <a:t>深度学习常用模型</a:t>
              </a:r>
              <a:endParaRPr lang="zh-CN" altLang="en-US" b="1" dirty="0">
                <a:gradFill>
                  <a:gsLst>
                    <a:gs pos="0">
                      <a:srgbClr val="BBA578"/>
                    </a:gs>
                    <a:gs pos="50000">
                      <a:srgbClr val="E8DECA"/>
                    </a:gs>
                    <a:gs pos="100000">
                      <a:srgbClr val="BDA779"/>
                    </a:gs>
                  </a:gsLst>
                  <a:lin ang="13500000" scaled="1"/>
                </a:gradFill>
                <a:latin typeface="Arial" panose="020B0604020202020204"/>
                <a:ea typeface="微软雅黑" panose="020B0503020204020204" charset="-122"/>
              </a:endParaRPr>
            </a:p>
          </p:txBody>
        </p:sp>
        <p:sp>
          <p:nvSpPr>
            <p:cNvPr id="20" name="文本框 19"/>
            <p:cNvSpPr txBox="1"/>
            <p:nvPr/>
          </p:nvSpPr>
          <p:spPr>
            <a:xfrm>
              <a:off x="6915848" y="2070090"/>
              <a:ext cx="3866451" cy="298542"/>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rPr>
                <a:t>The Part four</a:t>
              </a:r>
              <a:endPar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endParaRPr>
            </a:p>
          </p:txBody>
        </p:sp>
      </p:grpSp>
      <p:sp>
        <p:nvSpPr>
          <p:cNvPr id="21" name="PA_库_文本框 21"/>
          <p:cNvSpPr txBox="1"/>
          <p:nvPr>
            <p:custDataLst>
              <p:tags r:id="rId2"/>
            </p:custDataLst>
          </p:nvPr>
        </p:nvSpPr>
        <p:spPr>
          <a:xfrm>
            <a:off x="736080" y="1766431"/>
            <a:ext cx="877163" cy="784830"/>
          </a:xfrm>
          <a:prstGeom prst="rect">
            <a:avLst/>
          </a:prstGeom>
          <a:noFill/>
        </p:spPr>
        <p:txBody>
          <a:bodyPr wrap="none" rtlCol="0">
            <a:spAutoFit/>
          </a:bodyPr>
          <a:lstStyle/>
          <a:p>
            <a:pPr algn="ctr"/>
            <a:r>
              <a:rPr lang="en-US" altLang="zh-CN"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rPr>
              <a:t>01</a:t>
            </a:r>
            <a:endParaRPr lang="zh-CN" altLang="en-US"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endParaRPr>
          </a:p>
        </p:txBody>
      </p:sp>
      <p:sp>
        <p:nvSpPr>
          <p:cNvPr id="22" name="PA_库_文本框 21"/>
          <p:cNvSpPr txBox="1"/>
          <p:nvPr>
            <p:custDataLst>
              <p:tags r:id="rId3"/>
            </p:custDataLst>
          </p:nvPr>
        </p:nvSpPr>
        <p:spPr>
          <a:xfrm>
            <a:off x="772148" y="2378272"/>
            <a:ext cx="877163" cy="784830"/>
          </a:xfrm>
          <a:prstGeom prst="rect">
            <a:avLst/>
          </a:prstGeom>
          <a:noFill/>
        </p:spPr>
        <p:txBody>
          <a:bodyPr wrap="none" rtlCol="0">
            <a:spAutoFit/>
          </a:bodyPr>
          <a:lstStyle/>
          <a:p>
            <a:pPr algn="ctr"/>
            <a:r>
              <a:rPr lang="en-US" altLang="zh-CN"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rPr>
              <a:t>02</a:t>
            </a:r>
            <a:endParaRPr lang="zh-CN" altLang="en-US"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endParaRPr>
          </a:p>
        </p:txBody>
      </p:sp>
      <p:sp>
        <p:nvSpPr>
          <p:cNvPr id="23" name="PA_库_文本框 21"/>
          <p:cNvSpPr txBox="1"/>
          <p:nvPr>
            <p:custDataLst>
              <p:tags r:id="rId4"/>
            </p:custDataLst>
          </p:nvPr>
        </p:nvSpPr>
        <p:spPr>
          <a:xfrm>
            <a:off x="778159" y="2990113"/>
            <a:ext cx="877163" cy="784830"/>
          </a:xfrm>
          <a:prstGeom prst="rect">
            <a:avLst/>
          </a:prstGeom>
          <a:noFill/>
        </p:spPr>
        <p:txBody>
          <a:bodyPr wrap="none" rtlCol="0">
            <a:spAutoFit/>
          </a:bodyPr>
          <a:lstStyle/>
          <a:p>
            <a:pPr algn="ctr"/>
            <a:r>
              <a:rPr lang="en-US" altLang="zh-CN"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rPr>
              <a:t>03</a:t>
            </a:r>
            <a:endParaRPr lang="zh-CN" altLang="en-US"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endParaRPr>
          </a:p>
        </p:txBody>
      </p:sp>
      <p:sp>
        <p:nvSpPr>
          <p:cNvPr id="24" name="PA_库_文本框 21"/>
          <p:cNvSpPr txBox="1"/>
          <p:nvPr>
            <p:custDataLst>
              <p:tags r:id="rId5"/>
            </p:custDataLst>
          </p:nvPr>
        </p:nvSpPr>
        <p:spPr>
          <a:xfrm>
            <a:off x="802204" y="3601954"/>
            <a:ext cx="877163" cy="784830"/>
          </a:xfrm>
          <a:prstGeom prst="rect">
            <a:avLst/>
          </a:prstGeom>
          <a:noFill/>
        </p:spPr>
        <p:txBody>
          <a:bodyPr wrap="none" rtlCol="0">
            <a:spAutoFit/>
          </a:bodyPr>
          <a:lstStyle/>
          <a:p>
            <a:pPr algn="ctr"/>
            <a:r>
              <a:rPr lang="en-US" altLang="zh-CN"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rPr>
              <a:t>04</a:t>
            </a:r>
            <a:endParaRPr lang="zh-CN" altLang="en-US"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endParaRPr>
          </a:p>
        </p:txBody>
      </p:sp>
      <p:grpSp>
        <p:nvGrpSpPr>
          <p:cNvPr id="25" name="组合 24"/>
          <p:cNvGrpSpPr/>
          <p:nvPr/>
        </p:nvGrpSpPr>
        <p:grpSpPr>
          <a:xfrm>
            <a:off x="1649312" y="4525965"/>
            <a:ext cx="2899839" cy="512084"/>
            <a:chOff x="6915848" y="1685854"/>
            <a:chExt cx="3866451" cy="682778"/>
          </a:xfrm>
        </p:grpSpPr>
        <p:sp>
          <p:nvSpPr>
            <p:cNvPr id="26" name="文本框 25"/>
            <p:cNvSpPr txBox="1"/>
            <p:nvPr/>
          </p:nvSpPr>
          <p:spPr>
            <a:xfrm>
              <a:off x="6915849" y="1685854"/>
              <a:ext cx="2708433" cy="492442"/>
            </a:xfrm>
            <a:prstGeom prst="rect">
              <a:avLst/>
            </a:prstGeom>
            <a:noFill/>
          </p:spPr>
          <p:txBody>
            <a:bodyPr wrap="none" rtlCol="0">
              <a:spAutoFit/>
              <a:scene3d>
                <a:camera prst="orthographicFront"/>
                <a:lightRig rig="threePt" dir="t"/>
              </a:scene3d>
              <a:sp3d contourW="12700"/>
            </a:bodyPr>
            <a:lstStyle/>
            <a:p>
              <a:pPr lvl="0">
                <a:defRPr/>
              </a:pPr>
              <a:r>
                <a:rPr lang="zh-CN" altLang="en-US" b="1" dirty="0" smtClean="0">
                  <a:gradFill>
                    <a:gsLst>
                      <a:gs pos="0">
                        <a:srgbClr val="BBA578"/>
                      </a:gs>
                      <a:gs pos="50000">
                        <a:srgbClr val="E8DECA"/>
                      </a:gs>
                      <a:gs pos="100000">
                        <a:srgbClr val="BDA779"/>
                      </a:gs>
                    </a:gsLst>
                    <a:lin ang="13500000" scaled="1"/>
                  </a:gradFill>
                  <a:latin typeface="Arial" panose="020B0604020202020204"/>
                  <a:ea typeface="微软雅黑" panose="020B0503020204020204" charset="-122"/>
                </a:rPr>
                <a:t>深度学习常用框架</a:t>
              </a:r>
              <a:endParaRPr lang="zh-CN" altLang="en-US" b="1" dirty="0">
                <a:gradFill>
                  <a:gsLst>
                    <a:gs pos="0">
                      <a:srgbClr val="BBA578"/>
                    </a:gs>
                    <a:gs pos="50000">
                      <a:srgbClr val="E8DECA"/>
                    </a:gs>
                    <a:gs pos="100000">
                      <a:srgbClr val="BDA779"/>
                    </a:gs>
                  </a:gsLst>
                  <a:lin ang="13500000" scaled="1"/>
                </a:gradFill>
                <a:latin typeface="Arial" panose="020B0604020202020204"/>
                <a:ea typeface="微软雅黑" panose="020B0503020204020204" charset="-122"/>
              </a:endParaRPr>
            </a:p>
          </p:txBody>
        </p:sp>
        <p:sp>
          <p:nvSpPr>
            <p:cNvPr id="27" name="文本框 26"/>
            <p:cNvSpPr txBox="1"/>
            <p:nvPr/>
          </p:nvSpPr>
          <p:spPr>
            <a:xfrm>
              <a:off x="6915848" y="2070090"/>
              <a:ext cx="3866451" cy="298542"/>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rPr>
                <a:t>The Part one</a:t>
              </a:r>
              <a:endPar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endParaRPr>
            </a:p>
          </p:txBody>
        </p:sp>
      </p:grpSp>
      <p:grpSp>
        <p:nvGrpSpPr>
          <p:cNvPr id="28" name="组合 27"/>
          <p:cNvGrpSpPr/>
          <p:nvPr/>
        </p:nvGrpSpPr>
        <p:grpSpPr>
          <a:xfrm>
            <a:off x="1649311" y="5145092"/>
            <a:ext cx="2899838" cy="512082"/>
            <a:chOff x="6915848" y="1685854"/>
            <a:chExt cx="3866451" cy="682776"/>
          </a:xfrm>
        </p:grpSpPr>
        <p:sp>
          <p:nvSpPr>
            <p:cNvPr id="29" name="文本框 28"/>
            <p:cNvSpPr txBox="1"/>
            <p:nvPr/>
          </p:nvSpPr>
          <p:spPr>
            <a:xfrm>
              <a:off x="6915849" y="1685854"/>
              <a:ext cx="2954655" cy="492443"/>
            </a:xfrm>
            <a:prstGeom prst="rect">
              <a:avLst/>
            </a:prstGeom>
            <a:noFill/>
          </p:spPr>
          <p:txBody>
            <a:bodyPr wrap="square" rtlCol="0">
              <a:spAutoFit/>
              <a:scene3d>
                <a:camera prst="orthographicFront"/>
                <a:lightRig rig="threePt" dir="t"/>
              </a:scene3d>
              <a:sp3d contourW="12700"/>
            </a:bodyPr>
            <a:lstStyle/>
            <a:p>
              <a:pPr lvl="0">
                <a:defRPr/>
              </a:pPr>
              <a:r>
                <a:rPr lang="zh-CN" altLang="en-US" b="1" dirty="0" smtClean="0">
                  <a:gradFill>
                    <a:gsLst>
                      <a:gs pos="0">
                        <a:srgbClr val="BBA578"/>
                      </a:gs>
                      <a:gs pos="50000">
                        <a:srgbClr val="E8DECA"/>
                      </a:gs>
                      <a:gs pos="100000">
                        <a:srgbClr val="BDA779"/>
                      </a:gs>
                    </a:gsLst>
                    <a:lin ang="13500000" scaled="1"/>
                  </a:gradFill>
                  <a:latin typeface="Arial" panose="020B0604020202020204"/>
                  <a:ea typeface="微软雅黑" panose="020B0503020204020204" charset="-122"/>
                </a:rPr>
                <a:t>深度学习应用场景</a:t>
              </a:r>
              <a:endParaRPr lang="zh-CN" altLang="en-US" b="1" dirty="0">
                <a:gradFill>
                  <a:gsLst>
                    <a:gs pos="0">
                      <a:srgbClr val="BBA578"/>
                    </a:gs>
                    <a:gs pos="50000">
                      <a:srgbClr val="E8DECA"/>
                    </a:gs>
                    <a:gs pos="100000">
                      <a:srgbClr val="BDA779"/>
                    </a:gs>
                  </a:gsLst>
                  <a:lin ang="13500000" scaled="1"/>
                </a:gradFill>
                <a:latin typeface="Arial" panose="020B0604020202020204"/>
                <a:ea typeface="微软雅黑" panose="020B0503020204020204" charset="-122"/>
              </a:endParaRPr>
            </a:p>
          </p:txBody>
        </p:sp>
        <p:sp>
          <p:nvSpPr>
            <p:cNvPr id="30" name="文本框 29"/>
            <p:cNvSpPr txBox="1"/>
            <p:nvPr/>
          </p:nvSpPr>
          <p:spPr>
            <a:xfrm>
              <a:off x="6915848" y="2070088"/>
              <a:ext cx="3866451" cy="298542"/>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rPr>
                <a:t>The Part tow</a:t>
              </a:r>
              <a:endParaRPr lang="en-US" altLang="zh-CN" sz="750" dirty="0">
                <a:gradFill>
                  <a:gsLst>
                    <a:gs pos="0">
                      <a:srgbClr val="BBA578"/>
                    </a:gs>
                    <a:gs pos="50000">
                      <a:srgbClr val="E8DECA"/>
                    </a:gs>
                    <a:gs pos="100000">
                      <a:srgbClr val="BDA779"/>
                    </a:gs>
                  </a:gsLst>
                  <a:lin ang="13500000" scaled="1"/>
                </a:gradFill>
                <a:latin typeface="微软雅黑" panose="020B0503020204020204" charset="-122"/>
                <a:ea typeface="微软雅黑" panose="020B0503020204020204" charset="-122"/>
              </a:endParaRPr>
            </a:p>
          </p:txBody>
        </p:sp>
      </p:grpSp>
      <p:sp>
        <p:nvSpPr>
          <p:cNvPr id="37" name="PA_库_文本框 21"/>
          <p:cNvSpPr txBox="1"/>
          <p:nvPr>
            <p:custDataLst>
              <p:tags r:id="rId6"/>
            </p:custDataLst>
          </p:nvPr>
        </p:nvSpPr>
        <p:spPr>
          <a:xfrm>
            <a:off x="887140" y="4299312"/>
            <a:ext cx="603050" cy="784830"/>
          </a:xfrm>
          <a:prstGeom prst="rect">
            <a:avLst/>
          </a:prstGeom>
          <a:noFill/>
        </p:spPr>
        <p:txBody>
          <a:bodyPr wrap="none" rtlCol="0">
            <a:spAutoFit/>
          </a:bodyPr>
          <a:lstStyle/>
          <a:p>
            <a:pPr algn="ctr"/>
            <a:r>
              <a:rPr lang="en-US" altLang="zh-CN" sz="4500" b="1" dirty="0" smtClean="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rPr>
              <a:t>05</a:t>
            </a:r>
            <a:endParaRPr lang="zh-CN" altLang="en-US"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endParaRPr>
          </a:p>
        </p:txBody>
      </p:sp>
      <p:sp>
        <p:nvSpPr>
          <p:cNvPr id="38" name="PA_库_文本框 21"/>
          <p:cNvSpPr txBox="1"/>
          <p:nvPr>
            <p:custDataLst>
              <p:tags r:id="rId7"/>
            </p:custDataLst>
          </p:nvPr>
        </p:nvSpPr>
        <p:spPr>
          <a:xfrm>
            <a:off x="905575" y="4911153"/>
            <a:ext cx="638316" cy="784830"/>
          </a:xfrm>
          <a:prstGeom prst="rect">
            <a:avLst/>
          </a:prstGeom>
          <a:noFill/>
        </p:spPr>
        <p:txBody>
          <a:bodyPr wrap="none" rtlCol="0">
            <a:spAutoFit/>
          </a:bodyPr>
          <a:lstStyle/>
          <a:p>
            <a:pPr algn="ctr"/>
            <a:r>
              <a:rPr lang="en-US" altLang="zh-CN" sz="4500" b="1" dirty="0" smtClean="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rPr>
              <a:t>06</a:t>
            </a:r>
            <a:endParaRPr lang="zh-CN" altLang="en-US" sz="4500" b="1" dirty="0">
              <a:gradFill>
                <a:gsLst>
                  <a:gs pos="0">
                    <a:srgbClr val="BBA578"/>
                  </a:gs>
                  <a:gs pos="50000">
                    <a:srgbClr val="E8DECA"/>
                  </a:gs>
                  <a:gs pos="100000">
                    <a:srgbClr val="BDA779"/>
                  </a:gs>
                </a:gsLst>
                <a:lin ang="13500000" scaled="1"/>
              </a:gradFill>
              <a:effectLst>
                <a:outerShdw blurRad="50800" dist="38100" dir="2700000" algn="tl" rotWithShape="0">
                  <a:prstClr val="black">
                    <a:alpha val="40000"/>
                  </a:prstClr>
                </a:outerShdw>
              </a:effectLst>
              <a:latin typeface="Colonna MT Std" panose="04030504000000020006" pitchFamily="82"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55"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1000" fill="hold"/>
                                        <p:tgtEl>
                                          <p:spTgt spid="21"/>
                                        </p:tgtEl>
                                        <p:attrNameLst>
                                          <p:attrName>ppt_w</p:attrName>
                                        </p:attrNameLst>
                                      </p:cBhvr>
                                      <p:tavLst>
                                        <p:tav tm="0">
                                          <p:val>
                                            <p:strVal val="#ppt_w*0.70"/>
                                          </p:val>
                                        </p:tav>
                                        <p:tav tm="100000">
                                          <p:val>
                                            <p:strVal val="#ppt_w"/>
                                          </p:val>
                                        </p:tav>
                                      </p:tavLst>
                                    </p:anim>
                                    <p:anim calcmode="lin" valueType="num">
                                      <p:cBhvr>
                                        <p:cTn id="13" dur="1000" fill="hold"/>
                                        <p:tgtEl>
                                          <p:spTgt spid="21"/>
                                        </p:tgtEl>
                                        <p:attrNameLst>
                                          <p:attrName>ppt_h</p:attrName>
                                        </p:attrNameLst>
                                      </p:cBhvr>
                                      <p:tavLst>
                                        <p:tav tm="0">
                                          <p:val>
                                            <p:strVal val="#ppt_h"/>
                                          </p:val>
                                        </p:tav>
                                        <p:tav tm="100000">
                                          <p:val>
                                            <p:strVal val="#ppt_h"/>
                                          </p:val>
                                        </p:tav>
                                      </p:tavLst>
                                    </p:anim>
                                    <p:animEffect transition="in" filter="fade">
                                      <p:cBhvr>
                                        <p:cTn id="14" dur="1000"/>
                                        <p:tgtEl>
                                          <p:spTgt spid="21"/>
                                        </p:tgtEl>
                                      </p:cBhvr>
                                    </p:animEffect>
                                  </p:childTnLst>
                                </p:cTn>
                              </p:par>
                            </p:childTnLst>
                          </p:cTn>
                        </p:par>
                        <p:par>
                          <p:cTn id="15" fill="hold">
                            <p:stCondLst>
                              <p:cond delay="3000"/>
                            </p:stCondLst>
                            <p:childTnLst>
                              <p:par>
                                <p:cTn id="16" presetID="1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childTnLst>
                          </p:cTn>
                        </p:par>
                        <p:par>
                          <p:cTn id="20" fill="hold">
                            <p:stCondLst>
                              <p:cond delay="3500"/>
                            </p:stCondLst>
                            <p:childTnLst>
                              <p:par>
                                <p:cTn id="21" presetID="55"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1000" fill="hold"/>
                                        <p:tgtEl>
                                          <p:spTgt spid="22"/>
                                        </p:tgtEl>
                                        <p:attrNameLst>
                                          <p:attrName>ppt_w</p:attrName>
                                        </p:attrNameLst>
                                      </p:cBhvr>
                                      <p:tavLst>
                                        <p:tav tm="0">
                                          <p:val>
                                            <p:strVal val="#ppt_w*0.70"/>
                                          </p:val>
                                        </p:tav>
                                        <p:tav tm="100000">
                                          <p:val>
                                            <p:strVal val="#ppt_w"/>
                                          </p:val>
                                        </p:tav>
                                      </p:tavLst>
                                    </p:anim>
                                    <p:anim calcmode="lin" valueType="num">
                                      <p:cBhvr>
                                        <p:cTn id="24" dur="1000" fill="hold"/>
                                        <p:tgtEl>
                                          <p:spTgt spid="22"/>
                                        </p:tgtEl>
                                        <p:attrNameLst>
                                          <p:attrName>ppt_h</p:attrName>
                                        </p:attrNameLst>
                                      </p:cBhvr>
                                      <p:tavLst>
                                        <p:tav tm="0">
                                          <p:val>
                                            <p:strVal val="#ppt_h"/>
                                          </p:val>
                                        </p:tav>
                                        <p:tav tm="100000">
                                          <p:val>
                                            <p:strVal val="#ppt_h"/>
                                          </p:val>
                                        </p:tav>
                                      </p:tavLst>
                                    </p:anim>
                                    <p:animEffect transition="in" filter="fade">
                                      <p:cBhvr>
                                        <p:cTn id="25" dur="1000"/>
                                        <p:tgtEl>
                                          <p:spTgt spid="22"/>
                                        </p:tgtEl>
                                      </p:cBhvr>
                                    </p:animEffect>
                                  </p:childTnLst>
                                </p:cTn>
                              </p:par>
                            </p:childTnLst>
                          </p:cTn>
                        </p:par>
                        <p:par>
                          <p:cTn id="26" fill="hold">
                            <p:stCondLst>
                              <p:cond delay="4500"/>
                            </p:stCondLst>
                            <p:childTnLst>
                              <p:par>
                                <p:cTn id="27" presetID="12"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p:tgtEl>
                                          <p:spTgt spid="12"/>
                                        </p:tgtEl>
                                        <p:attrNameLst>
                                          <p:attrName>ppt_x</p:attrName>
                                        </p:attrNameLst>
                                      </p:cBhvr>
                                      <p:tavLst>
                                        <p:tav tm="0">
                                          <p:val>
                                            <p:strVal val="#ppt_x-#ppt_w*1.125000"/>
                                          </p:val>
                                        </p:tav>
                                        <p:tav tm="100000">
                                          <p:val>
                                            <p:strVal val="#ppt_x"/>
                                          </p:val>
                                        </p:tav>
                                      </p:tavLst>
                                    </p:anim>
                                    <p:animEffect transition="in" filter="wipe(right)">
                                      <p:cBhvr>
                                        <p:cTn id="30" dur="500"/>
                                        <p:tgtEl>
                                          <p:spTgt spid="12"/>
                                        </p:tgtEl>
                                      </p:cBhvr>
                                    </p:animEffect>
                                  </p:childTnLst>
                                </p:cTn>
                              </p:par>
                            </p:childTnLst>
                          </p:cTn>
                        </p:par>
                        <p:par>
                          <p:cTn id="31" fill="hold">
                            <p:stCondLst>
                              <p:cond delay="5000"/>
                            </p:stCondLst>
                            <p:childTnLst>
                              <p:par>
                                <p:cTn id="32" presetID="55"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1000" fill="hold"/>
                                        <p:tgtEl>
                                          <p:spTgt spid="23"/>
                                        </p:tgtEl>
                                        <p:attrNameLst>
                                          <p:attrName>ppt_w</p:attrName>
                                        </p:attrNameLst>
                                      </p:cBhvr>
                                      <p:tavLst>
                                        <p:tav tm="0">
                                          <p:val>
                                            <p:strVal val="#ppt_w*0.70"/>
                                          </p:val>
                                        </p:tav>
                                        <p:tav tm="100000">
                                          <p:val>
                                            <p:strVal val="#ppt_w"/>
                                          </p:val>
                                        </p:tav>
                                      </p:tavLst>
                                    </p:anim>
                                    <p:anim calcmode="lin" valueType="num">
                                      <p:cBhvr>
                                        <p:cTn id="35" dur="1000" fill="hold"/>
                                        <p:tgtEl>
                                          <p:spTgt spid="23"/>
                                        </p:tgtEl>
                                        <p:attrNameLst>
                                          <p:attrName>ppt_h</p:attrName>
                                        </p:attrNameLst>
                                      </p:cBhvr>
                                      <p:tavLst>
                                        <p:tav tm="0">
                                          <p:val>
                                            <p:strVal val="#ppt_h"/>
                                          </p:val>
                                        </p:tav>
                                        <p:tav tm="100000">
                                          <p:val>
                                            <p:strVal val="#ppt_h"/>
                                          </p:val>
                                        </p:tav>
                                      </p:tavLst>
                                    </p:anim>
                                    <p:animEffect transition="in" filter="fade">
                                      <p:cBhvr>
                                        <p:cTn id="36" dur="1000"/>
                                        <p:tgtEl>
                                          <p:spTgt spid="23"/>
                                        </p:tgtEl>
                                      </p:cBhvr>
                                    </p:animEffect>
                                  </p:childTnLst>
                                </p:cTn>
                              </p:par>
                            </p:childTnLst>
                          </p:cTn>
                        </p:par>
                        <p:par>
                          <p:cTn id="37" fill="hold">
                            <p:stCondLst>
                              <p:cond delay="6000"/>
                            </p:stCondLst>
                            <p:childTnLst>
                              <p:par>
                                <p:cTn id="38" presetID="1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p:tgtEl>
                                          <p:spTgt spid="15"/>
                                        </p:tgtEl>
                                        <p:attrNameLst>
                                          <p:attrName>ppt_x</p:attrName>
                                        </p:attrNameLst>
                                      </p:cBhvr>
                                      <p:tavLst>
                                        <p:tav tm="0">
                                          <p:val>
                                            <p:strVal val="#ppt_x-#ppt_w*1.125000"/>
                                          </p:val>
                                        </p:tav>
                                        <p:tav tm="100000">
                                          <p:val>
                                            <p:strVal val="#ppt_x"/>
                                          </p:val>
                                        </p:tav>
                                      </p:tavLst>
                                    </p:anim>
                                    <p:animEffect transition="in" filter="wipe(right)">
                                      <p:cBhvr>
                                        <p:cTn id="41" dur="500"/>
                                        <p:tgtEl>
                                          <p:spTgt spid="15"/>
                                        </p:tgtEl>
                                      </p:cBhvr>
                                    </p:animEffect>
                                  </p:childTnLst>
                                </p:cTn>
                              </p:par>
                            </p:childTnLst>
                          </p:cTn>
                        </p:par>
                        <p:par>
                          <p:cTn id="42" fill="hold">
                            <p:stCondLst>
                              <p:cond delay="6500"/>
                            </p:stCondLst>
                            <p:childTnLst>
                              <p:par>
                                <p:cTn id="43" presetID="55"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1000" fill="hold"/>
                                        <p:tgtEl>
                                          <p:spTgt spid="24"/>
                                        </p:tgtEl>
                                        <p:attrNameLst>
                                          <p:attrName>ppt_w</p:attrName>
                                        </p:attrNameLst>
                                      </p:cBhvr>
                                      <p:tavLst>
                                        <p:tav tm="0">
                                          <p:val>
                                            <p:strVal val="#ppt_w*0.70"/>
                                          </p:val>
                                        </p:tav>
                                        <p:tav tm="100000">
                                          <p:val>
                                            <p:strVal val="#ppt_w"/>
                                          </p:val>
                                        </p:tav>
                                      </p:tavLst>
                                    </p:anim>
                                    <p:anim calcmode="lin" valueType="num">
                                      <p:cBhvr>
                                        <p:cTn id="46" dur="1000" fill="hold"/>
                                        <p:tgtEl>
                                          <p:spTgt spid="24"/>
                                        </p:tgtEl>
                                        <p:attrNameLst>
                                          <p:attrName>ppt_h</p:attrName>
                                        </p:attrNameLst>
                                      </p:cBhvr>
                                      <p:tavLst>
                                        <p:tav tm="0">
                                          <p:val>
                                            <p:strVal val="#ppt_h"/>
                                          </p:val>
                                        </p:tav>
                                        <p:tav tm="100000">
                                          <p:val>
                                            <p:strVal val="#ppt_h"/>
                                          </p:val>
                                        </p:tav>
                                      </p:tavLst>
                                    </p:anim>
                                    <p:animEffect transition="in" filter="fade">
                                      <p:cBhvr>
                                        <p:cTn id="47" dur="1000"/>
                                        <p:tgtEl>
                                          <p:spTgt spid="24"/>
                                        </p:tgtEl>
                                      </p:cBhvr>
                                    </p:animEffect>
                                  </p:childTnLst>
                                </p:cTn>
                              </p:par>
                            </p:childTnLst>
                          </p:cTn>
                        </p:par>
                        <p:par>
                          <p:cTn id="48" fill="hold">
                            <p:stCondLst>
                              <p:cond delay="7500"/>
                            </p:stCondLst>
                            <p:childTnLst>
                              <p:par>
                                <p:cTn id="49" presetID="1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p:tgtEl>
                                          <p:spTgt spid="18"/>
                                        </p:tgtEl>
                                        <p:attrNameLst>
                                          <p:attrName>ppt_x</p:attrName>
                                        </p:attrNameLst>
                                      </p:cBhvr>
                                      <p:tavLst>
                                        <p:tav tm="0">
                                          <p:val>
                                            <p:strVal val="#ppt_x-#ppt_w*1.125000"/>
                                          </p:val>
                                        </p:tav>
                                        <p:tav tm="100000">
                                          <p:val>
                                            <p:strVal val="#ppt_x"/>
                                          </p:val>
                                        </p:tav>
                                      </p:tavLst>
                                    </p:anim>
                                    <p:animEffect transition="in" filter="wipe(right)">
                                      <p:cBhvr>
                                        <p:cTn id="52" dur="500"/>
                                        <p:tgtEl>
                                          <p:spTgt spid="18"/>
                                        </p:tgtEl>
                                      </p:cBhvr>
                                    </p:animEffect>
                                  </p:childTnLst>
                                </p:cTn>
                              </p:par>
                            </p:childTnLst>
                          </p:cTn>
                        </p:par>
                        <p:par>
                          <p:cTn id="53" fill="hold">
                            <p:stCondLst>
                              <p:cond delay="8000"/>
                            </p:stCondLst>
                            <p:childTnLst>
                              <p:par>
                                <p:cTn id="54" presetID="55"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1000" fill="hold"/>
                                        <p:tgtEl>
                                          <p:spTgt spid="37"/>
                                        </p:tgtEl>
                                        <p:attrNameLst>
                                          <p:attrName>ppt_w</p:attrName>
                                        </p:attrNameLst>
                                      </p:cBhvr>
                                      <p:tavLst>
                                        <p:tav tm="0">
                                          <p:val>
                                            <p:strVal val="#ppt_w*0.70"/>
                                          </p:val>
                                        </p:tav>
                                        <p:tav tm="100000">
                                          <p:val>
                                            <p:strVal val="#ppt_w"/>
                                          </p:val>
                                        </p:tav>
                                      </p:tavLst>
                                    </p:anim>
                                    <p:anim calcmode="lin" valueType="num">
                                      <p:cBhvr>
                                        <p:cTn id="57" dur="1000" fill="hold"/>
                                        <p:tgtEl>
                                          <p:spTgt spid="37"/>
                                        </p:tgtEl>
                                        <p:attrNameLst>
                                          <p:attrName>ppt_h</p:attrName>
                                        </p:attrNameLst>
                                      </p:cBhvr>
                                      <p:tavLst>
                                        <p:tav tm="0">
                                          <p:val>
                                            <p:strVal val="#ppt_h"/>
                                          </p:val>
                                        </p:tav>
                                        <p:tav tm="100000">
                                          <p:val>
                                            <p:strVal val="#ppt_h"/>
                                          </p:val>
                                        </p:tav>
                                      </p:tavLst>
                                    </p:anim>
                                    <p:animEffect transition="in" filter="fade">
                                      <p:cBhvr>
                                        <p:cTn id="58" dur="1000"/>
                                        <p:tgtEl>
                                          <p:spTgt spid="37"/>
                                        </p:tgtEl>
                                      </p:cBhvr>
                                    </p:animEffect>
                                  </p:childTnLst>
                                </p:cTn>
                              </p:par>
                            </p:childTnLst>
                          </p:cTn>
                        </p:par>
                        <p:par>
                          <p:cTn id="59" fill="hold">
                            <p:stCondLst>
                              <p:cond delay="9000"/>
                            </p:stCondLst>
                            <p:childTnLst>
                              <p:par>
                                <p:cTn id="60" presetID="12" presetClass="entr" presetSubtype="8"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p:tgtEl>
                                          <p:spTgt spid="25"/>
                                        </p:tgtEl>
                                        <p:attrNameLst>
                                          <p:attrName>ppt_x</p:attrName>
                                        </p:attrNameLst>
                                      </p:cBhvr>
                                      <p:tavLst>
                                        <p:tav tm="0">
                                          <p:val>
                                            <p:strVal val="#ppt_x-#ppt_w*1.125000"/>
                                          </p:val>
                                        </p:tav>
                                        <p:tav tm="100000">
                                          <p:val>
                                            <p:strVal val="#ppt_x"/>
                                          </p:val>
                                        </p:tav>
                                      </p:tavLst>
                                    </p:anim>
                                    <p:animEffect transition="in" filter="wipe(right)">
                                      <p:cBhvr>
                                        <p:cTn id="63" dur="500"/>
                                        <p:tgtEl>
                                          <p:spTgt spid="25"/>
                                        </p:tgtEl>
                                      </p:cBhvr>
                                    </p:animEffect>
                                  </p:childTnLst>
                                </p:cTn>
                              </p:par>
                            </p:childTnLst>
                          </p:cTn>
                        </p:par>
                        <p:par>
                          <p:cTn id="64" fill="hold">
                            <p:stCondLst>
                              <p:cond delay="9500"/>
                            </p:stCondLst>
                            <p:childTnLst>
                              <p:par>
                                <p:cTn id="65" presetID="55"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p:cTn id="67" dur="1000" fill="hold"/>
                                        <p:tgtEl>
                                          <p:spTgt spid="38"/>
                                        </p:tgtEl>
                                        <p:attrNameLst>
                                          <p:attrName>ppt_w</p:attrName>
                                        </p:attrNameLst>
                                      </p:cBhvr>
                                      <p:tavLst>
                                        <p:tav tm="0">
                                          <p:val>
                                            <p:strVal val="#ppt_w*0.70"/>
                                          </p:val>
                                        </p:tav>
                                        <p:tav tm="100000">
                                          <p:val>
                                            <p:strVal val="#ppt_w"/>
                                          </p:val>
                                        </p:tav>
                                      </p:tavLst>
                                    </p:anim>
                                    <p:anim calcmode="lin" valueType="num">
                                      <p:cBhvr>
                                        <p:cTn id="68" dur="1000" fill="hold"/>
                                        <p:tgtEl>
                                          <p:spTgt spid="38"/>
                                        </p:tgtEl>
                                        <p:attrNameLst>
                                          <p:attrName>ppt_h</p:attrName>
                                        </p:attrNameLst>
                                      </p:cBhvr>
                                      <p:tavLst>
                                        <p:tav tm="0">
                                          <p:val>
                                            <p:strVal val="#ppt_h"/>
                                          </p:val>
                                        </p:tav>
                                        <p:tav tm="100000">
                                          <p:val>
                                            <p:strVal val="#ppt_h"/>
                                          </p:val>
                                        </p:tav>
                                      </p:tavLst>
                                    </p:anim>
                                    <p:animEffect transition="in" filter="fade">
                                      <p:cBhvr>
                                        <p:cTn id="69" dur="1000"/>
                                        <p:tgtEl>
                                          <p:spTgt spid="38"/>
                                        </p:tgtEl>
                                      </p:cBhvr>
                                    </p:animEffect>
                                  </p:childTnLst>
                                </p:cTn>
                              </p:par>
                            </p:childTnLst>
                          </p:cTn>
                        </p:par>
                        <p:par>
                          <p:cTn id="70" fill="hold">
                            <p:stCondLst>
                              <p:cond delay="10500"/>
                            </p:stCondLst>
                            <p:childTnLst>
                              <p:par>
                                <p:cTn id="71" presetID="12" presetClass="entr" presetSubtype="8"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p:tgtEl>
                                          <p:spTgt spid="28"/>
                                        </p:tgtEl>
                                        <p:attrNameLst>
                                          <p:attrName>ppt_x</p:attrName>
                                        </p:attrNameLst>
                                      </p:cBhvr>
                                      <p:tavLst>
                                        <p:tav tm="0">
                                          <p:val>
                                            <p:strVal val="#ppt_x-#ppt_w*1.125000"/>
                                          </p:val>
                                        </p:tav>
                                        <p:tav tm="100000">
                                          <p:val>
                                            <p:strVal val="#ppt_x"/>
                                          </p:val>
                                        </p:tav>
                                      </p:tavLst>
                                    </p:anim>
                                    <p:animEffect transition="in" filter="wipe(right)">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22" grpId="0"/>
      <p:bldP spid="23" grpId="0"/>
      <p:bldP spid="24" grpId="0"/>
      <p:bldP spid="37"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主流模型</a:t>
            </a:r>
            <a:endParaRPr lang="zh-CN" altLang="en-US" dirty="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r>
              <a:rPr lang="en-US" altLang="zh-CN" sz="2000" dirty="0"/>
              <a:t>1</a:t>
            </a:r>
            <a:r>
              <a:rPr lang="zh-CN" altLang="en-US" sz="2000" dirty="0"/>
              <a:t>、</a:t>
            </a:r>
            <a:r>
              <a:rPr lang="en-US" altLang="zh-CN" sz="2000" dirty="0"/>
              <a:t>CNN </a:t>
            </a:r>
            <a:r>
              <a:rPr lang="zh-CN" altLang="en-US" sz="2000" dirty="0"/>
              <a:t>卷积神经网络</a:t>
            </a:r>
            <a:endParaRPr lang="en-US" altLang="zh-CN" sz="2000" dirty="0"/>
          </a:p>
          <a:p>
            <a:endParaRPr lang="en-US" altLang="zh-CN" sz="2000" dirty="0"/>
          </a:p>
          <a:p>
            <a:r>
              <a:rPr lang="en-US" altLang="zh-CN" sz="2000" dirty="0"/>
              <a:t>2</a:t>
            </a:r>
            <a:r>
              <a:rPr lang="zh-CN" altLang="en-US" sz="2000" dirty="0"/>
              <a:t>、</a:t>
            </a:r>
            <a:r>
              <a:rPr lang="en-US" altLang="zh-CN" sz="2000" dirty="0"/>
              <a:t>RNN </a:t>
            </a:r>
            <a:r>
              <a:rPr lang="zh-CN" altLang="en-US" sz="2000" dirty="0"/>
              <a:t>循环神经网络</a:t>
            </a:r>
            <a:endParaRPr lang="en-US" altLang="zh-CN" sz="2000" dirty="0"/>
          </a:p>
          <a:p>
            <a:endParaRPr lang="en-US" altLang="zh-CN" sz="2000" dirty="0"/>
          </a:p>
          <a:p>
            <a:r>
              <a:rPr lang="en-US" altLang="zh-CN" sz="2000" dirty="0"/>
              <a:t>3</a:t>
            </a:r>
            <a:r>
              <a:rPr lang="zh-CN" altLang="en-US" sz="2000" dirty="0"/>
              <a:t>、</a:t>
            </a:r>
            <a:r>
              <a:rPr lang="en-US" altLang="zh-CN" sz="2000" dirty="0"/>
              <a:t>GAN </a:t>
            </a:r>
            <a:r>
              <a:rPr lang="zh-CN" altLang="en-US" sz="2000" dirty="0"/>
              <a:t>生成对抗网络</a:t>
            </a:r>
            <a:endParaRPr lang="en-US" altLang="zh-CN" sz="2000" dirty="0"/>
          </a:p>
          <a:p>
            <a:pPr marL="0" indent="0">
              <a:buNone/>
            </a:pPr>
            <a:endParaRPr lang="en-US" altLang="zh-CN" sz="2000" dirty="0"/>
          </a:p>
          <a:p>
            <a:r>
              <a:rPr lang="en-US" altLang="zh-CN" sz="2000" dirty="0"/>
              <a:t>4</a:t>
            </a:r>
            <a:r>
              <a:rPr lang="zh-CN" altLang="en-US" sz="2000" dirty="0"/>
              <a:t>、</a:t>
            </a:r>
            <a:r>
              <a:rPr lang="en-US" altLang="zh-CN" sz="2000" dirty="0"/>
              <a:t>Auto Encoder</a:t>
            </a:r>
            <a:endParaRPr lang="zh-CN" alt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793" y="0"/>
            <a:ext cx="7886700" cy="1325563"/>
          </a:xfrm>
        </p:spPr>
        <p:txBody>
          <a:bodyPr>
            <a:normAutofit/>
          </a:bodyPr>
          <a:lstStyle/>
          <a:p>
            <a:r>
              <a:rPr lang="en-US" altLang="zh-CN" sz="3600" dirty="0">
                <a:latin typeface="微软雅黑" panose="020B0503020204020204" charset="-122"/>
                <a:ea typeface="微软雅黑" panose="020B0503020204020204" charset="-122"/>
              </a:rPr>
              <a:t>CNN</a:t>
            </a:r>
            <a:r>
              <a:rPr lang="zh-CN" altLang="en-US" sz="3600" dirty="0">
                <a:latin typeface="微软雅黑" panose="020B0503020204020204" charset="-122"/>
                <a:ea typeface="微软雅黑" panose="020B0503020204020204" charset="-122"/>
              </a:rPr>
              <a:t>卷积神经网络</a:t>
            </a:r>
            <a:endParaRPr lang="zh-CN" altLang="en-US" sz="3600" dirty="0">
              <a:latin typeface="微软雅黑" panose="020B0503020204020204" charset="-122"/>
              <a:ea typeface="微软雅黑" panose="020B0503020204020204" charset="-122"/>
            </a:endParaRPr>
          </a:p>
        </p:txBody>
      </p:sp>
      <p:pic>
        <p:nvPicPr>
          <p:cNvPr id="4" name="内容占位符 3"/>
          <p:cNvPicPr>
            <a:picLocks noGrp="1" noChangeAspect="1"/>
          </p:cNvPicPr>
          <p:nvPr>
            <p:ph idx="1"/>
          </p:nvPr>
        </p:nvPicPr>
        <p:blipFill>
          <a:blip r:embed="rId1"/>
          <a:stretch>
            <a:fillRect/>
          </a:stretch>
        </p:blipFill>
        <p:spPr>
          <a:xfrm>
            <a:off x="1434355" y="2817459"/>
            <a:ext cx="5984998" cy="1710000"/>
          </a:xfrm>
          <a:prstGeom prst="rect">
            <a:avLst/>
          </a:prstGeom>
        </p:spPr>
      </p:pic>
      <p:sp>
        <p:nvSpPr>
          <p:cNvPr id="5" name="矩形 4"/>
          <p:cNvSpPr/>
          <p:nvPr/>
        </p:nvSpPr>
        <p:spPr>
          <a:xfrm>
            <a:off x="635889" y="4831635"/>
            <a:ext cx="7581929" cy="1200329"/>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CNN</a:t>
            </a:r>
            <a:r>
              <a:rPr lang="zh-CN" altLang="en-US" sz="2400" dirty="0">
                <a:latin typeface="黑体" panose="02010609060101010101" pitchFamily="49" charset="-122"/>
                <a:ea typeface="黑体" panose="02010609060101010101" pitchFamily="49" charset="-122"/>
              </a:rPr>
              <a:t>在很多领域都表现优异，精度和速度比传统计算学习算法高很多。特别是在计算机视觉领域，</a:t>
            </a:r>
            <a:r>
              <a:rPr lang="en-US" altLang="zh-CN" sz="2400" dirty="0">
                <a:latin typeface="黑体" panose="02010609060101010101" pitchFamily="49" charset="-122"/>
                <a:ea typeface="黑体" panose="02010609060101010101" pitchFamily="49" charset="-122"/>
              </a:rPr>
              <a:t>CNN</a:t>
            </a:r>
            <a:r>
              <a:rPr lang="zh-CN" altLang="en-US" sz="2400" dirty="0">
                <a:latin typeface="黑体" panose="02010609060101010101" pitchFamily="49" charset="-122"/>
                <a:ea typeface="黑体" panose="02010609060101010101" pitchFamily="49" charset="-122"/>
              </a:rPr>
              <a:t>是解决图像分类、图像检索、物体检测和语义分割的主流模型。</a:t>
            </a:r>
            <a:endParaRPr lang="zh-CN" altLang="en-US" sz="2400" dirty="0">
              <a:latin typeface="黑体" panose="02010609060101010101" pitchFamily="49" charset="-122"/>
              <a:ea typeface="黑体" panose="02010609060101010101" pitchFamily="49" charset="-122"/>
            </a:endParaRPr>
          </a:p>
        </p:txBody>
      </p:sp>
      <p:sp>
        <p:nvSpPr>
          <p:cNvPr id="6" name="矩形 5"/>
          <p:cNvSpPr/>
          <p:nvPr/>
        </p:nvSpPr>
        <p:spPr>
          <a:xfrm>
            <a:off x="508000" y="1291194"/>
            <a:ext cx="7837713" cy="156966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60</a:t>
            </a:r>
            <a:r>
              <a:rPr lang="zh-CN" altLang="en-US" sz="2400" dirty="0">
                <a:latin typeface="黑体" panose="02010609060101010101" pitchFamily="49" charset="-122"/>
                <a:ea typeface="黑体" panose="02010609060101010101" pitchFamily="49" charset="-122"/>
              </a:rPr>
              <a:t>年代，</a:t>
            </a:r>
            <a:r>
              <a:rPr lang="en-US" altLang="zh-CN" sz="2400" dirty="0">
                <a:latin typeface="黑体" panose="02010609060101010101" pitchFamily="49" charset="-122"/>
                <a:ea typeface="黑体" panose="02010609060101010101" pitchFamily="49" charset="-122"/>
              </a:rPr>
              <a:t>Hubel</a:t>
            </a:r>
            <a:r>
              <a:rPr lang="zh-CN" altLang="en-US"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Wiesel</a:t>
            </a:r>
            <a:r>
              <a:rPr lang="zh-CN" altLang="en-US" sz="2400" dirty="0">
                <a:latin typeface="黑体" panose="02010609060101010101" pitchFamily="49" charset="-122"/>
                <a:ea typeface="黑体" panose="02010609060101010101" pitchFamily="49" charset="-122"/>
              </a:rPr>
              <a:t>在研究猫脑皮层中用于局部敏感和方向选择的神经元时发现其独特的网络结构可以有效地降低反馈神经网络的复杂性，继而提出了卷积神经网络（</a:t>
            </a:r>
            <a:r>
              <a:rPr lang="en-US" altLang="zh-CN" sz="2400" dirty="0">
                <a:latin typeface="黑体" panose="02010609060101010101" pitchFamily="49" charset="-122"/>
                <a:ea typeface="黑体" panose="02010609060101010101" pitchFamily="49" charset="-122"/>
              </a:rPr>
              <a:t>Convolutional Neural Networks-</a:t>
            </a:r>
            <a:r>
              <a:rPr lang="zh-CN" altLang="en-US" sz="2400" dirty="0">
                <a:latin typeface="黑体" panose="02010609060101010101" pitchFamily="49" charset="-122"/>
                <a:ea typeface="黑体" panose="02010609060101010101" pitchFamily="49" charset="-122"/>
              </a:rPr>
              <a:t>简称</a:t>
            </a:r>
            <a:r>
              <a:rPr lang="en-US" altLang="zh-CN" sz="2400" dirty="0">
                <a:latin typeface="黑体" panose="02010609060101010101" pitchFamily="49" charset="-122"/>
                <a:ea typeface="黑体" panose="02010609060101010101" pitchFamily="49" charset="-122"/>
              </a:rPr>
              <a:t>CNN</a:t>
            </a:r>
            <a:r>
              <a:rPr lang="zh-CN" altLang="en-US" sz="2400" dirty="0" smtClean="0">
                <a:latin typeface="黑体" panose="02010609060101010101" pitchFamily="49" charset="-122"/>
                <a:ea typeface="黑体" panose="02010609060101010101" pitchFamily="49" charset="-122"/>
              </a:rPr>
              <a:t>）。</a:t>
            </a:r>
            <a:endParaRPr lang="zh-CN" alt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793" y="111353"/>
            <a:ext cx="7886700" cy="1325563"/>
          </a:xfrm>
        </p:spPr>
        <p:txBody>
          <a:bodyPr>
            <a:normAutofit/>
          </a:bodyPr>
          <a:lstStyle/>
          <a:p>
            <a:r>
              <a:rPr lang="en-US" altLang="zh-CN" sz="3200" dirty="0">
                <a:latin typeface="微软雅黑" panose="020B0503020204020204" charset="-122"/>
                <a:ea typeface="微软雅黑" panose="020B0503020204020204" charset="-122"/>
              </a:rPr>
              <a:t>CNN</a:t>
            </a:r>
            <a:r>
              <a:rPr lang="zh-CN" altLang="en-US" sz="3200" dirty="0">
                <a:latin typeface="微软雅黑" panose="020B0503020204020204" charset="-122"/>
                <a:ea typeface="微软雅黑" panose="020B0503020204020204" charset="-122"/>
              </a:rPr>
              <a:t>发展史</a:t>
            </a:r>
            <a:endParaRPr lang="zh-CN" altLang="en-US" sz="3200" dirty="0">
              <a:latin typeface="微软雅黑" panose="020B0503020204020204" charset="-122"/>
              <a:ea typeface="微软雅黑" panose="020B0503020204020204" charset="-122"/>
            </a:endParaRPr>
          </a:p>
        </p:txBody>
      </p:sp>
      <p:sp>
        <p:nvSpPr>
          <p:cNvPr id="6" name="内容占位符 5"/>
          <p:cNvSpPr>
            <a:spLocks noGrp="1"/>
          </p:cNvSpPr>
          <p:nvPr>
            <p:ph idx="1"/>
          </p:nvPr>
        </p:nvSpPr>
        <p:spPr>
          <a:xfrm>
            <a:off x="265793" y="1251406"/>
            <a:ext cx="8535307" cy="5377994"/>
          </a:xfrm>
        </p:spPr>
        <p:txBody>
          <a:bodyPr>
            <a:noAutofit/>
          </a:bodyPr>
          <a:lstStyle/>
          <a:p>
            <a:pPr>
              <a:buFont typeface="Wingdings" panose="05000000000000000000" pitchFamily="2" charset="2"/>
              <a:buChar char="u"/>
            </a:pPr>
            <a:r>
              <a:rPr lang="en-US" altLang="zh-CN" sz="2200" dirty="0"/>
              <a:t>80</a:t>
            </a:r>
            <a:r>
              <a:rPr lang="zh-CN" altLang="en-US" sz="2200" dirty="0"/>
              <a:t>年代末期到</a:t>
            </a:r>
            <a:r>
              <a:rPr lang="en-US" altLang="zh-CN" sz="2200" dirty="0"/>
              <a:t>1999</a:t>
            </a:r>
            <a:r>
              <a:rPr lang="zh-CN" altLang="en-US" sz="2200" dirty="0"/>
              <a:t>年：</a:t>
            </a:r>
            <a:r>
              <a:rPr lang="en-US" altLang="zh-CN" sz="2200" dirty="0"/>
              <a:t>CNN</a:t>
            </a:r>
            <a:r>
              <a:rPr lang="zh-CN" altLang="en-US" sz="2200" dirty="0"/>
              <a:t>应用于视觉处理，</a:t>
            </a:r>
            <a:r>
              <a:rPr lang="en-US" altLang="zh-CN" sz="2200" dirty="0"/>
              <a:t>1989</a:t>
            </a:r>
            <a:r>
              <a:rPr lang="zh-CN" altLang="en-US" sz="2200" dirty="0"/>
              <a:t>年</a:t>
            </a:r>
            <a:r>
              <a:rPr lang="en-US" altLang="zh-CN" sz="2200" dirty="0" err="1"/>
              <a:t>LeCun</a:t>
            </a:r>
            <a:r>
              <a:rPr lang="zh-CN" altLang="en-US" sz="2200" dirty="0"/>
              <a:t>提出</a:t>
            </a:r>
            <a:r>
              <a:rPr lang="en-US" altLang="zh-CN" sz="2200" dirty="0" err="1"/>
              <a:t>ConvNet</a:t>
            </a:r>
            <a:r>
              <a:rPr lang="zh-CN" altLang="en-US" sz="2200" dirty="0"/>
              <a:t>的多层</a:t>
            </a:r>
            <a:r>
              <a:rPr lang="en-US" altLang="zh-CN" sz="2200" dirty="0"/>
              <a:t>CNN</a:t>
            </a:r>
            <a:r>
              <a:rPr lang="zh-CN" altLang="en-US" sz="2200" dirty="0"/>
              <a:t>，</a:t>
            </a:r>
            <a:r>
              <a:rPr lang="en-US" altLang="zh-CN" sz="2200" dirty="0"/>
              <a:t>1998</a:t>
            </a:r>
            <a:r>
              <a:rPr lang="zh-CN" altLang="en-US" sz="2200" dirty="0"/>
              <a:t>年</a:t>
            </a:r>
            <a:r>
              <a:rPr lang="en-US" altLang="zh-CN" sz="2200" dirty="0" err="1"/>
              <a:t>LeCun</a:t>
            </a:r>
            <a:r>
              <a:rPr lang="zh-CN" altLang="en-US" sz="2200" dirty="0"/>
              <a:t>改进了</a:t>
            </a:r>
            <a:r>
              <a:rPr lang="en-US" altLang="zh-CN" sz="2200" dirty="0" err="1"/>
              <a:t>ConvNet</a:t>
            </a:r>
            <a:r>
              <a:rPr lang="zh-CN" altLang="en-US" sz="2200" dirty="0"/>
              <a:t>为</a:t>
            </a:r>
            <a:r>
              <a:rPr lang="en-US" altLang="zh-CN" sz="2200" dirty="0"/>
              <a:t>LetNet-5</a:t>
            </a:r>
            <a:r>
              <a:rPr lang="zh-CN" altLang="en-US" sz="2200" dirty="0"/>
              <a:t>。虽然取得了里程碑的成功，但是为扩展到手写体识别之外的任务。</a:t>
            </a:r>
            <a:endParaRPr lang="en-US" altLang="zh-CN" sz="2200" dirty="0"/>
          </a:p>
          <a:p>
            <a:pPr>
              <a:buFont typeface="Wingdings" panose="05000000000000000000" pitchFamily="2" charset="2"/>
              <a:buChar char="u"/>
            </a:pPr>
            <a:r>
              <a:rPr lang="en-US" altLang="zh-CN" sz="2200" dirty="0"/>
              <a:t>2000-2006</a:t>
            </a:r>
            <a:r>
              <a:rPr lang="zh-CN" altLang="en-US" sz="2200" dirty="0"/>
              <a:t>：超市跟踪客户实现工业化，基于面部检测进行犯罪管控，医学图像分割、异常检测和机器人视觉。</a:t>
            </a:r>
            <a:endParaRPr lang="en-US" altLang="zh-CN" sz="2200" dirty="0"/>
          </a:p>
          <a:p>
            <a:pPr>
              <a:buFont typeface="Wingdings" panose="05000000000000000000" pitchFamily="2" charset="2"/>
              <a:buChar char="u"/>
            </a:pPr>
            <a:r>
              <a:rPr lang="en-US" altLang="zh-CN" sz="2200" dirty="0"/>
              <a:t>2006-2012</a:t>
            </a:r>
            <a:r>
              <a:rPr lang="zh-CN" altLang="en-US" sz="2200" dirty="0"/>
              <a:t>：复兴，</a:t>
            </a:r>
            <a:r>
              <a:rPr lang="en-US" altLang="zh-CN" sz="2200" dirty="0"/>
              <a:t>Hinton</a:t>
            </a:r>
            <a:r>
              <a:rPr lang="zh-CN" altLang="en-US" sz="2200" dirty="0"/>
              <a:t>提出贪婪逐层预训练方法，深度学习的出现使深度</a:t>
            </a:r>
            <a:r>
              <a:rPr lang="en-US" altLang="zh-CN" sz="2200" dirty="0"/>
              <a:t>CNN</a:t>
            </a:r>
            <a:r>
              <a:rPr lang="zh-CN" altLang="en-US" sz="2200" dirty="0"/>
              <a:t>受到广泛关注。</a:t>
            </a:r>
            <a:r>
              <a:rPr lang="en-US" altLang="zh-CN" sz="2200" dirty="0"/>
              <a:t>GPU</a:t>
            </a:r>
            <a:r>
              <a:rPr lang="zh-CN" altLang="en-US" sz="2200" dirty="0"/>
              <a:t>和</a:t>
            </a:r>
            <a:r>
              <a:rPr lang="en-US" altLang="zh-CN" sz="2200" dirty="0"/>
              <a:t>CUDA</a:t>
            </a:r>
            <a:r>
              <a:rPr lang="zh-CN" altLang="en-US" sz="2200" dirty="0"/>
              <a:t>的出现是</a:t>
            </a:r>
            <a:r>
              <a:rPr lang="en-US" altLang="zh-CN" sz="2200" dirty="0"/>
              <a:t>CNN</a:t>
            </a:r>
            <a:r>
              <a:rPr lang="zh-CN" altLang="en-US" sz="2200" dirty="0"/>
              <a:t>的研究得以复兴的主要原因，</a:t>
            </a:r>
            <a:r>
              <a:rPr lang="en-US" altLang="zh-CN" sz="2200" dirty="0"/>
              <a:t>ILSVRC</a:t>
            </a:r>
            <a:r>
              <a:rPr lang="zh-CN" altLang="en-US" sz="2200" dirty="0"/>
              <a:t>和</a:t>
            </a:r>
            <a:r>
              <a:rPr lang="en-US" altLang="zh-CN" sz="2200" dirty="0"/>
              <a:t>NIPS</a:t>
            </a:r>
            <a:r>
              <a:rPr lang="zh-CN" altLang="en-US" sz="2200" dirty="0"/>
              <a:t>也对</a:t>
            </a:r>
            <a:r>
              <a:rPr lang="en-US" altLang="zh-CN" sz="2200" dirty="0"/>
              <a:t>CNN</a:t>
            </a:r>
            <a:r>
              <a:rPr lang="zh-CN" altLang="en-US" sz="2200" dirty="0"/>
              <a:t>的崛起起了重大作用</a:t>
            </a:r>
            <a:endParaRPr lang="en-US" altLang="zh-CN" sz="2200" dirty="0"/>
          </a:p>
          <a:p>
            <a:pPr>
              <a:buFont typeface="Wingdings" panose="05000000000000000000" pitchFamily="2" charset="2"/>
              <a:buChar char="u"/>
            </a:pPr>
            <a:r>
              <a:rPr lang="en-US" altLang="zh-CN" sz="2200" dirty="0"/>
              <a:t>2012-2014</a:t>
            </a:r>
            <a:r>
              <a:rPr lang="zh-CN" altLang="en-US" sz="2200" dirty="0"/>
              <a:t>：飞速发展，</a:t>
            </a:r>
            <a:r>
              <a:rPr lang="en-US" altLang="zh-CN" sz="2200" dirty="0"/>
              <a:t>CNN</a:t>
            </a:r>
            <a:r>
              <a:rPr lang="zh-CN" altLang="en-US" sz="2200" dirty="0"/>
              <a:t>学习能力的提高主要是通过增加</a:t>
            </a:r>
            <a:r>
              <a:rPr lang="en-US" altLang="zh-CN" sz="2200" dirty="0"/>
              <a:t>CNN</a:t>
            </a:r>
            <a:r>
              <a:rPr lang="zh-CN" altLang="en-US" sz="2200" dirty="0"/>
              <a:t>的深度和参数优化策略实现。这表明</a:t>
            </a:r>
            <a:r>
              <a:rPr lang="en-US" altLang="zh-CN" sz="2200" dirty="0"/>
              <a:t>CNN</a:t>
            </a:r>
            <a:r>
              <a:rPr lang="zh-CN" altLang="en-US" sz="2200" dirty="0"/>
              <a:t>的深度有助于改善分类器的性能。在目标检测，图像分类和分割相关任务表现很好</a:t>
            </a:r>
            <a:endParaRPr lang="en-US" altLang="zh-CN" sz="2200" dirty="0"/>
          </a:p>
          <a:p>
            <a:pPr>
              <a:buFont typeface="Wingdings" panose="05000000000000000000" pitchFamily="2" charset="2"/>
              <a:buChar char="u"/>
            </a:pPr>
            <a:r>
              <a:rPr lang="en-US" altLang="zh-CN" sz="2200" dirty="0"/>
              <a:t>2015</a:t>
            </a:r>
            <a:r>
              <a:rPr lang="zh-CN" altLang="en-US" sz="2200" dirty="0"/>
              <a:t>至今：</a:t>
            </a:r>
            <a:r>
              <a:rPr lang="en-US" altLang="zh-CN" sz="2200" dirty="0"/>
              <a:t>15</a:t>
            </a:r>
            <a:r>
              <a:rPr lang="zh-CN" altLang="en-US" sz="2200" dirty="0"/>
              <a:t>年初，提出跨通道连接和信息门控机制的概念来解决梯度消失问题并提高网络表示能力，并于年末提出类似概念残差快或跳跃连接，为此诞生了</a:t>
            </a:r>
            <a:r>
              <a:rPr lang="en-US" altLang="zh-CN" sz="2200" dirty="0"/>
              <a:t>Resnet</a:t>
            </a:r>
            <a:r>
              <a:rPr lang="zh-CN" altLang="en-US" sz="2200" dirty="0"/>
              <a:t>和</a:t>
            </a:r>
            <a:r>
              <a:rPr lang="en-US" altLang="zh-CN" sz="2200" dirty="0" err="1"/>
              <a:t>DenseNet</a:t>
            </a:r>
            <a:r>
              <a:rPr lang="zh-CN" altLang="en-US" sz="2200" dirty="0"/>
              <a:t>，研究重点是设计新的块，这些块可以通过利用特征图和空间信息或通过添加人工通道来增强网络</a:t>
            </a:r>
            <a:r>
              <a:rPr lang="zh-CN" altLang="en-US" sz="2200" dirty="0" smtClean="0"/>
              <a:t>表示。</a:t>
            </a:r>
            <a:endParaRPr lang="en-US" altLang="zh-CN" sz="2200" dirty="0"/>
          </a:p>
          <a:p>
            <a:pPr>
              <a:buFont typeface="Wingdings" panose="05000000000000000000" pitchFamily="2" charset="2"/>
              <a:buChar char="u"/>
            </a:pPr>
            <a:endParaRPr lang="zh-CN" altLang="en-US" sz="22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84200" y="689610"/>
            <a:ext cx="7886700" cy="4351338"/>
          </a:xfrm>
        </p:spPr>
        <p:txBody>
          <a:bodyPr/>
          <a:p>
            <a:r>
              <a:rPr lang="zh-CN" altLang="en-US" dirty="0" smtClean="0">
                <a:latin typeface="微软雅黑" panose="020B0503020204020204" charset="-122"/>
                <a:ea typeface="微软雅黑" panose="020B0503020204020204" charset="-122"/>
                <a:sym typeface="+mn-ea"/>
              </a:rPr>
              <a:t>数字图像的数据结构</a:t>
            </a:r>
            <a:endParaRPr lang="zh-CN" altLang="en-US" dirty="0" smtClean="0">
              <a:latin typeface="微软雅黑" panose="020B0503020204020204" charset="-122"/>
              <a:ea typeface="微软雅黑" panose="020B0503020204020204" charset="-122"/>
              <a:cs typeface="+mn-cs"/>
            </a:endParaRPr>
          </a:p>
          <a:p>
            <a:endParaRPr lang="zh-CN" altLang="en-US" dirty="0" smtClean="0">
              <a:latin typeface="微软雅黑" panose="020B0503020204020204" charset="-122"/>
              <a:ea typeface="微软雅黑" panose="020B0503020204020204" charset="-122"/>
              <a:cs typeface="+mn-cs"/>
            </a:endParaRPr>
          </a:p>
        </p:txBody>
      </p:sp>
      <p:pic>
        <p:nvPicPr>
          <p:cNvPr id="104" name="图片 103"/>
          <p:cNvPicPr/>
          <p:nvPr/>
        </p:nvPicPr>
        <p:blipFill>
          <a:blip r:embed="rId1"/>
          <a:stretch>
            <a:fillRect/>
          </a:stretch>
        </p:blipFill>
        <p:spPr>
          <a:xfrm>
            <a:off x="1143000" y="1719898"/>
            <a:ext cx="6858000" cy="456247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2059"/>
          <a:stretch>
            <a:fillRect/>
          </a:stretch>
        </p:blipFill>
        <p:spPr>
          <a:xfrm>
            <a:off x="1632279" y="302226"/>
            <a:ext cx="7048412" cy="3150421"/>
          </a:xfrm>
          <a:prstGeom prst="rect">
            <a:avLst/>
          </a:prstGeom>
        </p:spPr>
      </p:pic>
      <p:sp>
        <p:nvSpPr>
          <p:cNvPr id="5" name="AutoShape 2" descr="å¾ç"/>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rotWithShape="1">
          <a:blip r:embed="rId2"/>
          <a:srcRect t="9707"/>
          <a:stretch>
            <a:fillRect/>
          </a:stretch>
        </p:blipFill>
        <p:spPr>
          <a:xfrm>
            <a:off x="1646408" y="3578153"/>
            <a:ext cx="7034283" cy="3042745"/>
          </a:xfrm>
          <a:prstGeom prst="rect">
            <a:avLst/>
          </a:prstGeom>
        </p:spPr>
      </p:pic>
      <p:sp>
        <p:nvSpPr>
          <p:cNvPr id="7" name="矩形 6"/>
          <p:cNvSpPr/>
          <p:nvPr/>
        </p:nvSpPr>
        <p:spPr>
          <a:xfrm>
            <a:off x="155575" y="638287"/>
            <a:ext cx="1088760" cy="461665"/>
          </a:xfrm>
          <a:prstGeom prst="rect">
            <a:avLst/>
          </a:prstGeom>
        </p:spPr>
        <p:txBody>
          <a:bodyPr wrap="none">
            <a:spAutoFit/>
          </a:bodyPr>
          <a:lstStyle/>
          <a:p>
            <a:pPr marL="285750" indent="-285750">
              <a:buFont typeface="Wingdings" panose="05000000000000000000" pitchFamily="2" charset="2"/>
              <a:buChar char="l"/>
            </a:pPr>
            <a:r>
              <a:rPr lang="zh-CN" altLang="en-US" sz="2400" dirty="0" smtClean="0">
                <a:latin typeface="微软雅黑" panose="020B0503020204020204" charset="-122"/>
                <a:ea typeface="微软雅黑" panose="020B0503020204020204" charset="-122"/>
              </a:rPr>
              <a:t>卷积</a:t>
            </a:r>
            <a:endParaRPr lang="zh-CN" altLang="en-US" sz="24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å¾ç"/>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å¾ç"/>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rotWithShape="1">
          <a:blip r:embed="rId1"/>
          <a:srcRect l="6845" t="12863"/>
          <a:stretch>
            <a:fillRect/>
          </a:stretch>
        </p:blipFill>
        <p:spPr>
          <a:xfrm>
            <a:off x="460375" y="312738"/>
            <a:ext cx="5958305" cy="3205654"/>
          </a:xfrm>
          <a:prstGeom prst="rect">
            <a:avLst/>
          </a:prstGeom>
        </p:spPr>
      </p:pic>
      <p:pic>
        <p:nvPicPr>
          <p:cNvPr id="7" name="图片 6"/>
          <p:cNvPicPr>
            <a:picLocks noChangeAspect="1"/>
          </p:cNvPicPr>
          <p:nvPr/>
        </p:nvPicPr>
        <p:blipFill rotWithShape="1">
          <a:blip r:embed="rId2"/>
          <a:srcRect l="6547" t="22695"/>
          <a:stretch>
            <a:fillRect/>
          </a:stretch>
        </p:blipFill>
        <p:spPr>
          <a:xfrm>
            <a:off x="2728465" y="3670792"/>
            <a:ext cx="5967857" cy="27352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3495"/>
          <a:stretch>
            <a:fillRect/>
          </a:stretch>
        </p:blipFill>
        <p:spPr>
          <a:xfrm>
            <a:off x="520261" y="150478"/>
            <a:ext cx="6575863" cy="3285419"/>
          </a:xfrm>
          <a:prstGeom prst="rect">
            <a:avLst/>
          </a:prstGeom>
        </p:spPr>
      </p:pic>
      <p:pic>
        <p:nvPicPr>
          <p:cNvPr id="5" name="图片 4"/>
          <p:cNvPicPr>
            <a:picLocks noChangeAspect="1"/>
          </p:cNvPicPr>
          <p:nvPr/>
        </p:nvPicPr>
        <p:blipFill rotWithShape="1">
          <a:blip r:embed="rId2"/>
          <a:srcRect t="13950"/>
          <a:stretch>
            <a:fillRect/>
          </a:stretch>
        </p:blipFill>
        <p:spPr>
          <a:xfrm>
            <a:off x="2128344" y="3559429"/>
            <a:ext cx="6544331" cy="30865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文本框 7"/>
          <p:cNvSpPr txBox="1">
            <a:spLocks noChangeArrowheads="1"/>
          </p:cNvSpPr>
          <p:nvPr/>
        </p:nvSpPr>
        <p:spPr bwMode="auto">
          <a:xfrm>
            <a:off x="425608" y="1128153"/>
            <a:ext cx="8169275" cy="313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zh-CN" altLang="en-US" sz="2400" dirty="0" smtClean="0">
                <a:latin typeface="微软雅黑" panose="020B0503020204020204" charset="-122"/>
                <a:ea typeface="微软雅黑" panose="020B0503020204020204" charset="-122"/>
              </a:rPr>
              <a:t>卷积层（Convolutional layer），卷积神经网路中每层卷积层由若干卷积单元组成，每个卷积单元的参数都是通过反向传播算法优化得到的。卷积运算的目的是提取输入的不同特征，第一层卷积层可能只能提取一些低级的特征如边缘、线条和角等层级，更多层的网络能从低级特征中迭代提取更复杂的特征。</a:t>
            </a:r>
            <a:endParaRPr lang="zh-CN" altLang="en-US" sz="2400" dirty="0" smtClean="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2790" y="982943"/>
            <a:ext cx="8300197" cy="4351338"/>
          </a:xfrm>
        </p:spPr>
        <p:txBody>
          <a:bodyPr>
            <a:normAutofit/>
          </a:bodyPr>
          <a:lstStyle/>
          <a:p>
            <a:pPr marL="285750" indent="-285750">
              <a:lnSpc>
                <a:spcPct val="150000"/>
              </a:lnSpc>
              <a:buFont typeface="Wingdings" panose="05000000000000000000" pitchFamily="2" charset="2"/>
              <a:buChar char="l"/>
            </a:pPr>
            <a:r>
              <a:rPr lang="zh-CN" altLang="en-US" sz="2400" dirty="0" smtClean="0">
                <a:latin typeface="微软雅黑" panose="020B0503020204020204" charset="-122"/>
                <a:ea typeface="微软雅黑" panose="020B0503020204020204" charset="-122"/>
              </a:rPr>
              <a:t>线性</a:t>
            </a:r>
            <a:r>
              <a:rPr lang="zh-CN" altLang="en-US" sz="2400" dirty="0">
                <a:latin typeface="微软雅黑" panose="020B0503020204020204" charset="-122"/>
                <a:ea typeface="微软雅黑" panose="020B0503020204020204" charset="-122"/>
              </a:rPr>
              <a:t>整流层（Rectified Linear Units layer, ReLU layer</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marL="0" indent="0">
              <a:lnSpc>
                <a:spcPct val="150000"/>
              </a:lnSpc>
              <a:buNone/>
            </a:pPr>
            <a:r>
              <a:rPr lang="en-US" altLang="zh-CN" sz="2400" dirty="0" smtClean="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这</a:t>
            </a:r>
            <a:r>
              <a:rPr lang="zh-CN" altLang="en-US" sz="2400" dirty="0">
                <a:latin typeface="微软雅黑" panose="020B0503020204020204" charset="-122"/>
                <a:ea typeface="微软雅黑" panose="020B0503020204020204" charset="-122"/>
              </a:rPr>
              <a:t>一层神经的</a:t>
            </a:r>
            <a:r>
              <a:rPr lang="zh-CN" altLang="en-US" sz="2400" dirty="0" smtClean="0">
                <a:latin typeface="微软雅黑" panose="020B0503020204020204" charset="-122"/>
                <a:ea typeface="微软雅黑" panose="020B0503020204020204" charset="-122"/>
              </a:rPr>
              <a:t>激励函数使用</a:t>
            </a:r>
            <a:r>
              <a:rPr lang="zh-CN" altLang="en-US" sz="2400" dirty="0">
                <a:latin typeface="微软雅黑" panose="020B0503020204020204" charset="-122"/>
                <a:ea typeface="微软雅黑" panose="020B0503020204020204" charset="-122"/>
              </a:rPr>
              <a:t>线性整流（Rectified Linear Units, ReLU</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marL="0" indent="0">
              <a:lnSpc>
                <a:spcPct val="150000"/>
              </a:lnSpc>
              <a:buNone/>
            </a:pPr>
            <a:r>
              <a:rPr lang="en-US" altLang="zh-CN" sz="2400" dirty="0">
                <a:latin typeface="微软雅黑" panose="020B0503020204020204" charset="-122"/>
                <a:ea typeface="微软雅黑" panose="020B0503020204020204" charset="-122"/>
              </a:rPr>
              <a:t> </a:t>
            </a:r>
            <a:r>
              <a:rPr lang="en-US" altLang="zh-CN" sz="2400" dirty="0" smtClean="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f</a:t>
            </a:r>
            <a:r>
              <a:rPr lang="zh-CN" altLang="en-US" sz="2400" dirty="0">
                <a:latin typeface="微软雅黑" panose="020B0503020204020204" charset="-122"/>
                <a:ea typeface="微软雅黑" panose="020B0503020204020204" charset="-122"/>
              </a:rPr>
              <a:t>(x)=max(0,x</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lnSpc>
                <a:spcPct val="150000"/>
              </a:lnSpc>
              <a:buNone/>
            </a:pP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文本框 7"/>
          <p:cNvSpPr txBox="1">
            <a:spLocks noChangeArrowheads="1"/>
          </p:cNvSpPr>
          <p:nvPr/>
        </p:nvSpPr>
        <p:spPr bwMode="auto">
          <a:xfrm>
            <a:off x="546846" y="267724"/>
            <a:ext cx="816927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zh-CN" altLang="en-US" sz="2400" dirty="0">
                <a:latin typeface="微软雅黑" panose="020B0503020204020204" charset="-122"/>
                <a:ea typeface="微软雅黑" panose="020B0503020204020204" charset="-122"/>
              </a:rPr>
              <a:t>池化层（</a:t>
            </a:r>
            <a:r>
              <a:rPr lang="en-US" altLang="zh-CN" sz="2400" dirty="0">
                <a:latin typeface="微软雅黑" panose="020B0503020204020204" charset="-122"/>
                <a:ea typeface="微软雅黑" panose="020B0503020204020204" charset="-122"/>
              </a:rPr>
              <a:t>Pooling layer</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也</a:t>
            </a:r>
            <a:r>
              <a:rPr lang="zh-CN" altLang="en-US" sz="2400" dirty="0">
                <a:latin typeface="微软雅黑" panose="020B0503020204020204" charset="-122"/>
                <a:ea typeface="微软雅黑" panose="020B0503020204020204" charset="-122"/>
              </a:rPr>
              <a:t>称作下采样，可以实现降维。通常在卷积层之后会得到维度很大的特征，将特征切成几个区域，取其最大值或平均值，得到新的、维度较小的特征。</a:t>
            </a:r>
            <a:endParaRPr lang="zh-CN" altLang="en-US" sz="2400" dirty="0">
              <a:latin typeface="微软雅黑" panose="020B0503020204020204" charset="-122"/>
              <a:ea typeface="微软雅黑" panose="020B0503020204020204" charset="-122"/>
            </a:endParaRPr>
          </a:p>
          <a:p>
            <a:pPr>
              <a:lnSpc>
                <a:spcPct val="140000"/>
              </a:lnSpc>
              <a:buFont typeface="Wingdings" panose="05000000000000000000" pitchFamily="2" charset="2"/>
              <a:buChar char=""/>
            </a:pPr>
            <a:r>
              <a:rPr lang="zh-CN" altLang="en-US" sz="2400" dirty="0" smtClean="0">
                <a:latin typeface="微软雅黑" panose="020B0503020204020204" charset="-122"/>
                <a:ea typeface="微软雅黑" panose="020B0503020204020204" charset="-122"/>
              </a:rPr>
              <a:t>常用</a:t>
            </a:r>
            <a:r>
              <a:rPr lang="zh-CN" altLang="en-US" sz="2400" dirty="0">
                <a:latin typeface="微软雅黑" panose="020B0503020204020204" charset="-122"/>
                <a:ea typeface="微软雅黑" panose="020B0503020204020204" charset="-122"/>
              </a:rPr>
              <a:t>有最大值池化和均值池化</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2028265" y="3378573"/>
            <a:ext cx="4800600" cy="29337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5300" y="603588"/>
            <a:ext cx="7981950" cy="2308324"/>
          </a:xfrm>
          <a:prstGeom prst="rect">
            <a:avLst/>
          </a:prstGeom>
        </p:spPr>
        <p:txBody>
          <a:bodyPr wrap="square">
            <a:spAutoFit/>
          </a:bodyPr>
          <a:lstStyle/>
          <a:p>
            <a:r>
              <a:rPr lang="zh-CN" altLang="en-US" sz="2400" b="1" dirty="0">
                <a:solidFill>
                  <a:srgbClr val="000000"/>
                </a:solidFill>
                <a:latin typeface="Optima-Regular"/>
              </a:rPr>
              <a:t>吴恩达深度学习教程中文笔记</a:t>
            </a:r>
            <a:endParaRPr lang="zh-CN" altLang="en-US" sz="2400" b="1" dirty="0">
              <a:solidFill>
                <a:srgbClr val="000000"/>
              </a:solidFill>
              <a:latin typeface="Optima-Regular"/>
            </a:endParaRPr>
          </a:p>
          <a:p>
            <a:r>
              <a:rPr lang="en-US" altLang="zh-CN" sz="2400" b="1" dirty="0" err="1">
                <a:solidFill>
                  <a:srgbClr val="000000"/>
                </a:solidFill>
                <a:latin typeface="Optima-Regular"/>
              </a:rPr>
              <a:t>github</a:t>
            </a:r>
            <a:r>
              <a:rPr lang="zh-CN" altLang="en-US" sz="2400" b="1" dirty="0">
                <a:solidFill>
                  <a:srgbClr val="000000"/>
                </a:solidFill>
                <a:latin typeface="Optima-Regular"/>
              </a:rPr>
              <a:t>地址</a:t>
            </a:r>
            <a:r>
              <a:rPr lang="zh-CN" altLang="en-US" sz="2400" dirty="0">
                <a:solidFill>
                  <a:srgbClr val="000000"/>
                </a:solidFill>
                <a:latin typeface="Optima-Regular"/>
              </a:rPr>
              <a:t>：</a:t>
            </a:r>
            <a:endParaRPr lang="zh-CN" altLang="en-US" sz="2400" dirty="0">
              <a:solidFill>
                <a:srgbClr val="000000"/>
              </a:solidFill>
              <a:latin typeface="Optima-Regular"/>
            </a:endParaRPr>
          </a:p>
          <a:p>
            <a:r>
              <a:rPr lang="en-US" altLang="zh-CN" sz="2400" dirty="0">
                <a:solidFill>
                  <a:srgbClr val="021EAA"/>
                </a:solidFill>
                <a:latin typeface="Optima-Regular"/>
              </a:rPr>
              <a:t>https://github.com/fengdu78/deeplearning_ai_books</a:t>
            </a:r>
            <a:endParaRPr lang="en-US" altLang="zh-CN" sz="2400" dirty="0">
              <a:solidFill>
                <a:srgbClr val="000000"/>
              </a:solidFill>
              <a:latin typeface="Optima-Regular"/>
            </a:endParaRPr>
          </a:p>
          <a:p>
            <a:r>
              <a:rPr lang="zh-CN" altLang="en-US" sz="2400" dirty="0">
                <a:solidFill>
                  <a:srgbClr val="000000"/>
                </a:solidFill>
                <a:latin typeface="Optima-Regular"/>
              </a:rPr>
              <a:t>包含笔记、视频等资源。</a:t>
            </a:r>
            <a:endParaRPr lang="zh-CN" altLang="en-US" sz="2400" dirty="0">
              <a:solidFill>
                <a:srgbClr val="000000"/>
              </a:solidFill>
              <a:latin typeface="Optima-Regular"/>
            </a:endParaRPr>
          </a:p>
          <a:p>
            <a:r>
              <a:rPr lang="zh-CN" altLang="en-US" sz="2400" b="1" dirty="0">
                <a:solidFill>
                  <a:srgbClr val="000000"/>
                </a:solidFill>
                <a:latin typeface="Optima-Regular"/>
              </a:rPr>
              <a:t>课程概述</a:t>
            </a:r>
            <a:endParaRPr lang="zh-CN" altLang="en-US" sz="2400" dirty="0">
              <a:solidFill>
                <a:srgbClr val="000000"/>
              </a:solidFill>
              <a:latin typeface="Optima-Regular"/>
            </a:endParaRPr>
          </a:p>
          <a:p>
            <a:r>
              <a:rPr lang="en-US" altLang="zh-CN" sz="2400" dirty="0">
                <a:solidFill>
                  <a:srgbClr val="021EAA"/>
                </a:solidFill>
                <a:latin typeface="Optima-Regular"/>
              </a:rPr>
              <a:t>https://www.deeplearning.ai</a:t>
            </a:r>
            <a:endParaRPr lang="en-US" altLang="zh-CN" sz="2400" b="0" i="0" dirty="0">
              <a:solidFill>
                <a:srgbClr val="000000"/>
              </a:solidFill>
              <a:effectLst/>
              <a:latin typeface="Optima-Regular"/>
            </a:endParaRPr>
          </a:p>
        </p:txBody>
      </p:sp>
      <p:sp>
        <p:nvSpPr>
          <p:cNvPr id="4" name="矩形 3"/>
          <p:cNvSpPr/>
          <p:nvPr/>
        </p:nvSpPr>
        <p:spPr>
          <a:xfrm>
            <a:off x="495300" y="3238500"/>
            <a:ext cx="8115300" cy="2677656"/>
          </a:xfrm>
          <a:prstGeom prst="rect">
            <a:avLst/>
          </a:prstGeom>
        </p:spPr>
        <p:txBody>
          <a:bodyPr wrap="square">
            <a:spAutoFit/>
          </a:bodyPr>
          <a:lstStyle/>
          <a:p>
            <a:r>
              <a:rPr lang="en-US" altLang="zh-CN" sz="2400" b="1" dirty="0" err="1">
                <a:solidFill>
                  <a:srgbClr val="000000"/>
                </a:solidFill>
                <a:latin typeface="Optima-Regular"/>
              </a:rPr>
              <a:t>TensorFlow</a:t>
            </a:r>
            <a:r>
              <a:rPr lang="zh-CN" altLang="en-US" sz="2400" dirty="0">
                <a:solidFill>
                  <a:srgbClr val="000000"/>
                </a:solidFill>
                <a:latin typeface="Optima-Regular"/>
              </a:rPr>
              <a:t>、</a:t>
            </a:r>
            <a:r>
              <a:rPr lang="en-US" altLang="zh-CN" sz="2400" b="1" dirty="0" err="1">
                <a:solidFill>
                  <a:srgbClr val="000000"/>
                </a:solidFill>
                <a:latin typeface="Optima-Regular"/>
              </a:rPr>
              <a:t>Keras</a:t>
            </a:r>
            <a:r>
              <a:rPr lang="zh-CN" altLang="en-US" sz="2400" dirty="0">
                <a:solidFill>
                  <a:srgbClr val="000000"/>
                </a:solidFill>
                <a:latin typeface="Optima-Regular"/>
              </a:rPr>
              <a:t>和</a:t>
            </a:r>
            <a:r>
              <a:rPr lang="en-US" altLang="zh-CN" sz="2400" b="1" dirty="0" err="1">
                <a:solidFill>
                  <a:srgbClr val="000000"/>
                </a:solidFill>
                <a:latin typeface="Optima-Regular"/>
              </a:rPr>
              <a:t>Pytorch</a:t>
            </a:r>
            <a:r>
              <a:rPr lang="zh-CN" altLang="en-US" sz="2400" dirty="0">
                <a:solidFill>
                  <a:srgbClr val="000000"/>
                </a:solidFill>
                <a:latin typeface="Optima-Regular"/>
              </a:rPr>
              <a:t>是目前深度学习的主要框架，也是入门深度学习必须掌握的三大</a:t>
            </a:r>
            <a:r>
              <a:rPr lang="zh-CN" altLang="en-US" sz="2400" dirty="0" smtClean="0">
                <a:solidFill>
                  <a:srgbClr val="000000"/>
                </a:solidFill>
                <a:latin typeface="Optima-Regular"/>
              </a:rPr>
              <a:t>框架</a:t>
            </a:r>
            <a:r>
              <a:rPr lang="zh-CN" altLang="en-US" sz="2400" dirty="0">
                <a:solidFill>
                  <a:srgbClr val="000000"/>
                </a:solidFill>
                <a:latin typeface="Optima-Regular"/>
              </a:rPr>
              <a:t>。</a:t>
            </a:r>
            <a:r>
              <a:rPr lang="en-US" altLang="zh-CN" sz="2400" dirty="0" err="1" smtClean="0">
                <a:solidFill>
                  <a:srgbClr val="000000"/>
                </a:solidFill>
                <a:latin typeface="Optima-Regular"/>
              </a:rPr>
              <a:t>github</a:t>
            </a:r>
            <a:r>
              <a:rPr lang="zh-CN" altLang="en-US" sz="2400" dirty="0" smtClean="0">
                <a:solidFill>
                  <a:srgbClr val="000000"/>
                </a:solidFill>
                <a:latin typeface="Optima-Regular"/>
              </a:rPr>
              <a:t>里三</a:t>
            </a:r>
            <a:r>
              <a:rPr lang="zh-CN" altLang="en-US" sz="2400" dirty="0">
                <a:solidFill>
                  <a:srgbClr val="000000"/>
                </a:solidFill>
                <a:latin typeface="Optima-Regular"/>
              </a:rPr>
              <a:t>个非常不错的学习资源</a:t>
            </a:r>
            <a:r>
              <a:rPr lang="zh-CN" altLang="en-US" sz="2400" dirty="0" smtClean="0">
                <a:solidFill>
                  <a:srgbClr val="000000"/>
                </a:solidFill>
                <a:latin typeface="Optima-Regular"/>
              </a:rPr>
              <a:t>，包含</a:t>
            </a:r>
            <a:r>
              <a:rPr lang="zh-CN" altLang="en-US" sz="2400" dirty="0">
                <a:solidFill>
                  <a:srgbClr val="000000"/>
                </a:solidFill>
                <a:latin typeface="Optima-Regular"/>
              </a:rPr>
              <a:t>了大量的代码示例（含数据集</a:t>
            </a:r>
            <a:r>
              <a:rPr lang="zh-CN" altLang="en-US" sz="2400" dirty="0" smtClean="0">
                <a:solidFill>
                  <a:srgbClr val="000000"/>
                </a:solidFill>
                <a:latin typeface="Optima-Regular"/>
              </a:rPr>
              <a:t>）。这</a:t>
            </a:r>
            <a:r>
              <a:rPr lang="zh-CN" altLang="en-US" sz="2400" dirty="0">
                <a:solidFill>
                  <a:srgbClr val="000000"/>
                </a:solidFill>
                <a:latin typeface="Optima-Regular"/>
              </a:rPr>
              <a:t>部分资源整合后的</a:t>
            </a:r>
            <a:r>
              <a:rPr lang="en-US" altLang="zh-CN" sz="2400" dirty="0" err="1">
                <a:solidFill>
                  <a:srgbClr val="000000"/>
                </a:solidFill>
                <a:latin typeface="Optima-Regular"/>
              </a:rPr>
              <a:t>github</a:t>
            </a:r>
            <a:r>
              <a:rPr lang="zh-CN" altLang="en-US" sz="2400" dirty="0">
                <a:solidFill>
                  <a:srgbClr val="000000"/>
                </a:solidFill>
                <a:latin typeface="Optima-Regular"/>
              </a:rPr>
              <a:t>地址：</a:t>
            </a:r>
            <a:r>
              <a:rPr lang="en-US" altLang="zh-CN" sz="2400" dirty="0">
                <a:solidFill>
                  <a:srgbClr val="021EAA"/>
                </a:solidFill>
                <a:latin typeface="Optima-Regular"/>
              </a:rPr>
              <a:t>https://github.com/fengdu78/machine_learning_beginner/tree/master/deep-learning-with-tensorflow-keras-pytorch</a:t>
            </a:r>
            <a:endParaRPr lang="en-US" altLang="zh-CN" sz="2400" b="0" i="0" dirty="0">
              <a:solidFill>
                <a:srgbClr val="000000"/>
              </a:solidFill>
              <a:effectLst/>
              <a:latin typeface="Optima-Regul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0739"/>
          <a:stretch>
            <a:fillRect/>
          </a:stretch>
        </p:blipFill>
        <p:spPr>
          <a:xfrm>
            <a:off x="394447" y="627528"/>
            <a:ext cx="8283830" cy="29224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文本框 7"/>
          <p:cNvSpPr txBox="1">
            <a:spLocks noChangeArrowheads="1"/>
          </p:cNvSpPr>
          <p:nvPr/>
        </p:nvSpPr>
        <p:spPr bwMode="auto">
          <a:xfrm>
            <a:off x="475129" y="554318"/>
            <a:ext cx="81692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zh-CN" altLang="en-US" sz="2400" dirty="0">
                <a:latin typeface="微软雅黑" panose="020B0503020204020204" charset="-122"/>
                <a:ea typeface="微软雅黑" panose="020B0503020204020204" charset="-122"/>
              </a:rPr>
              <a:t>全连接</a:t>
            </a:r>
            <a:r>
              <a:rPr lang="zh-CN" altLang="en-US" sz="2400" dirty="0" smtClean="0">
                <a:latin typeface="微软雅黑" panose="020B0503020204020204" charset="-122"/>
                <a:ea typeface="微软雅黑" panose="020B0503020204020204" charset="-122"/>
              </a:rPr>
              <a:t>层</a:t>
            </a:r>
            <a:r>
              <a:rPr lang="zh-CN" altLang="en-US" sz="2400" dirty="0">
                <a:latin typeface="微软雅黑" panose="020B0503020204020204" charset="-122"/>
                <a:ea typeface="微软雅黑" panose="020B0503020204020204" charset="-122"/>
              </a:rPr>
              <a:t>（ </a:t>
            </a:r>
            <a:r>
              <a:rPr lang="en-US" altLang="zh-CN" sz="2400" dirty="0">
                <a:latin typeface="微软雅黑" panose="020B0503020204020204" charset="-122"/>
                <a:ea typeface="微软雅黑" panose="020B0503020204020204" charset="-122"/>
              </a:rPr>
              <a:t>Fully-Connected layer</a:t>
            </a:r>
            <a:r>
              <a:rPr lang="zh-CN" altLang="en-US" sz="2400" dirty="0">
                <a:latin typeface="微软雅黑" panose="020B0503020204020204" charset="-122"/>
                <a:ea typeface="微软雅黑" panose="020B0503020204020204" charset="-122"/>
              </a:rPr>
              <a:t>）：连接所有的特征，将输出值送给分类器（如</a:t>
            </a:r>
            <a:r>
              <a:rPr lang="en-US" altLang="zh-CN" sz="2400" dirty="0" err="1">
                <a:latin typeface="微软雅黑" panose="020B0503020204020204" charset="-122"/>
                <a:ea typeface="微软雅黑" panose="020B0503020204020204" charset="-122"/>
              </a:rPr>
              <a:t>softmax</a:t>
            </a:r>
            <a:r>
              <a:rPr lang="zh-CN" altLang="en-US" sz="2400" dirty="0">
                <a:latin typeface="微软雅黑" panose="020B0503020204020204" charset="-122"/>
                <a:ea typeface="微软雅黑" panose="020B0503020204020204" charset="-122"/>
              </a:rPr>
              <a:t>分类器），最终得出识别结果。</a:t>
            </a:r>
            <a:endParaRPr lang="zh-CN" altLang="en-US" sz="2400" dirty="0">
              <a:latin typeface="微软雅黑" panose="020B0503020204020204" charset="-122"/>
              <a:ea typeface="微软雅黑" panose="020B0503020204020204" charset="-122"/>
            </a:endParaRPr>
          </a:p>
          <a:p>
            <a:pPr>
              <a:lnSpc>
                <a:spcPct val="140000"/>
              </a:lnSpc>
              <a:buFont typeface="Wingdings" panose="05000000000000000000" pitchFamily="2" charset="2"/>
              <a:buChar char=""/>
            </a:pPr>
            <a:endParaRPr lang="zh-CN" altLang="en-US" sz="2400" dirty="0">
              <a:latin typeface="微软雅黑" panose="020B0503020204020204" charset="-122"/>
              <a:ea typeface="微软雅黑" panose="020B0503020204020204" charset="-122"/>
            </a:endParaRPr>
          </a:p>
        </p:txBody>
      </p:sp>
      <p:pic>
        <p:nvPicPr>
          <p:cNvPr id="2" name="图片 1"/>
          <p:cNvPicPr>
            <a:picLocks noChangeAspect="1"/>
          </p:cNvPicPr>
          <p:nvPr/>
        </p:nvPicPr>
        <p:blipFill rotWithShape="1">
          <a:blip r:embed="rId1"/>
          <a:srcRect l="32469" t="29337" r="24619"/>
          <a:stretch>
            <a:fillRect/>
          </a:stretch>
        </p:blipFill>
        <p:spPr>
          <a:xfrm>
            <a:off x="757518" y="2219232"/>
            <a:ext cx="2402541" cy="4235786"/>
          </a:xfrm>
          <a:prstGeom prst="rect">
            <a:avLst/>
          </a:prstGeom>
        </p:spPr>
      </p:pic>
      <p:pic>
        <p:nvPicPr>
          <p:cNvPr id="3" name="图片 2"/>
          <p:cNvPicPr>
            <a:picLocks noChangeAspect="1"/>
          </p:cNvPicPr>
          <p:nvPr/>
        </p:nvPicPr>
        <p:blipFill rotWithShape="1">
          <a:blip r:embed="rId2"/>
          <a:srcRect l="36083" t="29832" r="22637"/>
          <a:stretch>
            <a:fillRect/>
          </a:stretch>
        </p:blipFill>
        <p:spPr>
          <a:xfrm>
            <a:off x="3160059" y="2219232"/>
            <a:ext cx="4847608" cy="4235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634" y="1397093"/>
            <a:ext cx="8614117" cy="412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20827" r="5134" b="21018"/>
          <a:stretch>
            <a:fillRect/>
          </a:stretch>
        </p:blipFill>
        <p:spPr>
          <a:xfrm>
            <a:off x="143435" y="2671482"/>
            <a:ext cx="9000565" cy="3102399"/>
          </a:xfrm>
          <a:prstGeom prst="rect">
            <a:avLst/>
          </a:prstGeom>
        </p:spPr>
      </p:pic>
      <p:sp>
        <p:nvSpPr>
          <p:cNvPr id="5" name="矩形 4"/>
          <p:cNvSpPr/>
          <p:nvPr/>
        </p:nvSpPr>
        <p:spPr>
          <a:xfrm>
            <a:off x="544054" y="1307958"/>
            <a:ext cx="2574744" cy="584775"/>
          </a:xfrm>
          <a:prstGeom prst="rect">
            <a:avLst/>
          </a:prstGeom>
        </p:spPr>
        <p:txBody>
          <a:bodyPr wrap="none">
            <a:spAutoFit/>
          </a:bodyPr>
          <a:lstStyle/>
          <a:p>
            <a:r>
              <a:rPr lang="zh-CN" altLang="en-US" sz="3200" dirty="0"/>
              <a:t>十大</a:t>
            </a:r>
            <a:r>
              <a:rPr lang="en-US" altLang="zh-CN" sz="3200" dirty="0"/>
              <a:t>CNN</a:t>
            </a:r>
            <a:r>
              <a:rPr lang="zh-CN" altLang="en-US" sz="3200" dirty="0"/>
              <a:t>架构</a:t>
            </a:r>
            <a:endParaRPr lang="zh-CN" altLang="en-US" sz="32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p:nvPr>
        </p:nvSpPr>
        <p:spPr>
          <a:xfrm>
            <a:off x="148826" y="201823"/>
            <a:ext cx="8229600" cy="817562"/>
          </a:xfrm>
        </p:spPr>
        <p:txBody>
          <a:bodyPr/>
          <a:lstStyle/>
          <a:p>
            <a:pPr algn="l"/>
            <a:r>
              <a:rPr lang="zh-CN" altLang="en-US" sz="3200" dirty="0" smtClean="0">
                <a:latin typeface="微软雅黑" panose="020B0503020204020204" charset="-122"/>
                <a:ea typeface="微软雅黑" panose="020B0503020204020204" charset="-122"/>
              </a:rPr>
              <a:t>常见网络模型</a:t>
            </a:r>
            <a:endParaRPr lang="zh-CN" altLang="en-US" sz="3200" dirty="0" smtClean="0">
              <a:latin typeface="微软雅黑" panose="020B0503020204020204" charset="-122"/>
              <a:ea typeface="微软雅黑" panose="020B0503020204020204" charset="-122"/>
            </a:endParaRPr>
          </a:p>
        </p:txBody>
      </p:sp>
      <p:sp>
        <p:nvSpPr>
          <p:cNvPr id="34819" name="文本框 7"/>
          <p:cNvSpPr txBox="1">
            <a:spLocks noChangeArrowheads="1"/>
          </p:cNvSpPr>
          <p:nvPr/>
        </p:nvSpPr>
        <p:spPr bwMode="auto">
          <a:xfrm>
            <a:off x="457200" y="1092200"/>
            <a:ext cx="8169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en-US" altLang="zh-CN">
                <a:latin typeface="微软雅黑" panose="020B0503020204020204" charset="-122"/>
                <a:ea typeface="微软雅黑" panose="020B0503020204020204" charset="-122"/>
              </a:rPr>
              <a:t>LeNet</a:t>
            </a:r>
            <a:endParaRPr lang="en-US" altLang="zh-CN">
              <a:latin typeface="微软雅黑" panose="020B0503020204020204" charset="-122"/>
              <a:ea typeface="微软雅黑" panose="020B0503020204020204" charset="-122"/>
            </a:endParaRPr>
          </a:p>
        </p:txBody>
      </p:sp>
      <p:pic>
        <p:nvPicPr>
          <p:cNvPr id="11" name="内容占位符 3" descr="CNNArchitecture"/>
          <p:cNvPicPr>
            <a:picLocks noChangeAspect="1"/>
          </p:cNvPicPr>
          <p:nvPr/>
        </p:nvPicPr>
        <p:blipFill>
          <a:blip r:embed="rId1" cstate="print"/>
          <a:stretch>
            <a:fillRect/>
          </a:stretch>
        </p:blipFill>
        <p:spPr>
          <a:xfrm>
            <a:off x="2965020" y="1019385"/>
            <a:ext cx="6178980" cy="2609047"/>
          </a:xfrm>
          <a:prstGeom prst="rect">
            <a:avLst/>
          </a:prstGeom>
        </p:spPr>
      </p:pic>
      <p:pic>
        <p:nvPicPr>
          <p:cNvPr id="12" name="图片 2"/>
          <p:cNvPicPr>
            <a:picLocks noChangeAspect="1"/>
          </p:cNvPicPr>
          <p:nvPr/>
        </p:nvPicPr>
        <p:blipFill>
          <a:blip r:embed="rId2" cstate="print"/>
          <a:srcRect b="13398"/>
          <a:stretch>
            <a:fillRect/>
          </a:stretch>
        </p:blipFill>
        <p:spPr>
          <a:xfrm>
            <a:off x="128587" y="3628431"/>
            <a:ext cx="6298163" cy="2742189"/>
          </a:xfrm>
          <a:prstGeom prst="rect">
            <a:avLst/>
          </a:prstGeom>
          <a:noFill/>
          <a:ln w="9525">
            <a:noFill/>
          </a:ln>
        </p:spPr>
      </p:pic>
      <p:sp>
        <p:nvSpPr>
          <p:cNvPr id="13" name="文本占位符 5122"/>
          <p:cNvSpPr txBox="1"/>
          <p:nvPr/>
        </p:nvSpPr>
        <p:spPr>
          <a:xfrm>
            <a:off x="235336" y="1705185"/>
            <a:ext cx="2893322" cy="1285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黑体" panose="02010609060101010101" pitchFamily="49" charset="-122"/>
                <a:ea typeface="黑体" panose="02010609060101010101" pitchFamily="49" charset="-122"/>
              </a:rPr>
              <a:t>Yann Lecun,1989年用美国邮政系统提供的近万个手写数字的样本来</a:t>
            </a:r>
            <a:r>
              <a:rPr lang="zh-CN" altLang="en-US" sz="1800" dirty="0">
                <a:latin typeface="黑体" panose="02010609060101010101" pitchFamily="49" charset="-122"/>
                <a:ea typeface="黑体" panose="02010609060101010101" pitchFamily="49" charset="-122"/>
              </a:rPr>
              <a:t>训练</a:t>
            </a:r>
            <a:r>
              <a:rPr lang="en-US" altLang="zh-CN" sz="1800" dirty="0">
                <a:latin typeface="黑体" panose="02010609060101010101" pitchFamily="49" charset="-122"/>
                <a:ea typeface="黑体" panose="02010609060101010101" pitchFamily="49" charset="-122"/>
              </a:rPr>
              <a:t>神经网络系统，在独立的测试样本中,错误率只有5%</a:t>
            </a:r>
            <a:endParaRPr lang="en-US" altLang="zh-CN" sz="1800" dirty="0">
              <a:latin typeface="黑体" panose="02010609060101010101" pitchFamily="49" charset="-122"/>
              <a:ea typeface="黑体" panose="02010609060101010101" pitchFamily="49" charset="-122"/>
            </a:endParaRPr>
          </a:p>
        </p:txBody>
      </p:sp>
      <p:sp>
        <p:nvSpPr>
          <p:cNvPr id="14" name="文本占位符 5122"/>
          <p:cNvSpPr txBox="1"/>
          <p:nvPr/>
        </p:nvSpPr>
        <p:spPr>
          <a:xfrm>
            <a:off x="6593664" y="4445994"/>
            <a:ext cx="2383421" cy="19246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最新的工作称为</a:t>
            </a:r>
            <a:r>
              <a:rPr lang="en-US" altLang="zh-CN" sz="2000" dirty="0"/>
              <a:t>LeNet-5</a:t>
            </a:r>
            <a:r>
              <a:rPr lang="zh-CN" altLang="en-US" sz="2000" dirty="0"/>
              <a:t>，它是一个</a:t>
            </a:r>
            <a:r>
              <a:rPr lang="en-US" altLang="zh-CN" sz="2000" dirty="0"/>
              <a:t>5</a:t>
            </a:r>
            <a:r>
              <a:rPr lang="zh-CN" altLang="en-US" sz="2000" dirty="0"/>
              <a:t>层的</a:t>
            </a:r>
            <a:r>
              <a:rPr lang="en-US" altLang="zh-CN" sz="2000" dirty="0"/>
              <a:t>CNN</a:t>
            </a:r>
            <a:r>
              <a:rPr lang="zh-CN" altLang="en-US" sz="2000" dirty="0"/>
              <a:t>，其在独立字符识别中的准确度达到</a:t>
            </a:r>
            <a:r>
              <a:rPr lang="en-US" altLang="zh-CN" sz="2000" dirty="0"/>
              <a:t>99.2</a:t>
            </a:r>
            <a:r>
              <a:rPr lang="zh-CN" altLang="en-US" sz="2000" dirty="0"/>
              <a:t>％。</a:t>
            </a:r>
            <a:endParaRPr lang="en-US" altLang="zh-CN"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文本框 7"/>
          <p:cNvSpPr txBox="1">
            <a:spLocks noChangeArrowheads="1"/>
          </p:cNvSpPr>
          <p:nvPr/>
        </p:nvSpPr>
        <p:spPr bwMode="auto">
          <a:xfrm>
            <a:off x="336549" y="691147"/>
            <a:ext cx="8169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en-US" altLang="zh-CN">
                <a:latin typeface="微软雅黑" panose="020B0503020204020204" charset="-122"/>
                <a:ea typeface="微软雅黑" panose="020B0503020204020204" charset="-122"/>
              </a:rPr>
              <a:t>AlexNet</a:t>
            </a:r>
            <a:endParaRPr lang="en-US" altLang="zh-CN">
              <a:latin typeface="微软雅黑" panose="020B0503020204020204" charset="-122"/>
              <a:ea typeface="微软雅黑" panose="020B0503020204020204" charset="-122"/>
            </a:endParaRPr>
          </a:p>
        </p:txBody>
      </p:sp>
      <p:pic>
        <p:nvPicPr>
          <p:cNvPr id="35844"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7847" y="2689291"/>
            <a:ext cx="7927975"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77848" y="5278705"/>
            <a:ext cx="8133014" cy="707886"/>
          </a:xfrm>
          <a:prstGeom prst="rect">
            <a:avLst/>
          </a:prstGeom>
        </p:spPr>
        <p:txBody>
          <a:bodyPr wrap="square">
            <a:spAutoFit/>
          </a:bodyPr>
          <a:lstStyle/>
          <a:p>
            <a:r>
              <a:rPr lang="zh-CN" altLang="en-US" sz="2000" dirty="0" smtClean="0">
                <a:solidFill>
                  <a:srgbClr val="000000"/>
                </a:solidFill>
              </a:rPr>
              <a:t>设计</a:t>
            </a:r>
            <a:r>
              <a:rPr lang="zh-CN" altLang="en-US" sz="2000" dirty="0">
                <a:solidFill>
                  <a:srgbClr val="000000"/>
                </a:solidFill>
              </a:rPr>
              <a:t>中使用五个卷积层，最大池层，</a:t>
            </a:r>
            <a:r>
              <a:rPr lang="en-US" altLang="zh-CN" sz="2000" dirty="0" err="1">
                <a:solidFill>
                  <a:srgbClr val="000000"/>
                </a:solidFill>
              </a:rPr>
              <a:t>ReLU</a:t>
            </a:r>
            <a:r>
              <a:rPr lang="zh-CN" altLang="en-US" sz="2000" dirty="0">
                <a:solidFill>
                  <a:srgbClr val="000000"/>
                </a:solidFill>
              </a:rPr>
              <a:t>作为激活函数，三个全卷积层和</a:t>
            </a:r>
            <a:r>
              <a:rPr lang="en-US" altLang="zh-CN" sz="2000" dirty="0">
                <a:solidFill>
                  <a:srgbClr val="000000"/>
                </a:solidFill>
              </a:rPr>
              <a:t>dropout</a:t>
            </a:r>
            <a:r>
              <a:rPr lang="zh-CN" altLang="en-US" sz="2000" dirty="0">
                <a:solidFill>
                  <a:srgbClr val="000000"/>
                </a:solidFill>
              </a:rPr>
              <a:t>。</a:t>
            </a:r>
            <a:endParaRPr lang="zh-CN" altLang="en-US" sz="2000" dirty="0"/>
          </a:p>
        </p:txBody>
      </p:sp>
      <p:sp>
        <p:nvSpPr>
          <p:cNvPr id="3" name="矩形 2"/>
          <p:cNvSpPr/>
          <p:nvPr/>
        </p:nvSpPr>
        <p:spPr>
          <a:xfrm>
            <a:off x="475328" y="1400106"/>
            <a:ext cx="8133014" cy="1323439"/>
          </a:xfrm>
          <a:prstGeom prst="rect">
            <a:avLst/>
          </a:prstGeom>
        </p:spPr>
        <p:txBody>
          <a:bodyPr wrap="square">
            <a:spAutoFit/>
          </a:bodyPr>
          <a:lstStyle/>
          <a:p>
            <a:r>
              <a:rPr lang="en-US" altLang="zh-CN" sz="2000" dirty="0">
                <a:solidFill>
                  <a:srgbClr val="000000"/>
                </a:solidFill>
              </a:rPr>
              <a:t>2012</a:t>
            </a:r>
            <a:r>
              <a:rPr lang="zh-CN" altLang="en-US" sz="2000" dirty="0">
                <a:solidFill>
                  <a:srgbClr val="000000"/>
                </a:solidFill>
              </a:rPr>
              <a:t>年，</a:t>
            </a:r>
            <a:r>
              <a:rPr lang="en-US" altLang="zh-CN" sz="2000" dirty="0">
                <a:solidFill>
                  <a:srgbClr val="000000"/>
                </a:solidFill>
              </a:rPr>
              <a:t>Alex </a:t>
            </a:r>
            <a:r>
              <a:rPr lang="en-US" altLang="zh-CN" sz="2000" dirty="0" err="1">
                <a:solidFill>
                  <a:srgbClr val="000000"/>
                </a:solidFill>
              </a:rPr>
              <a:t>Krizhevsky</a:t>
            </a:r>
            <a:r>
              <a:rPr lang="zh-CN" altLang="en-US" sz="2000" dirty="0">
                <a:solidFill>
                  <a:srgbClr val="000000"/>
                </a:solidFill>
              </a:rPr>
              <a:t>以</a:t>
            </a:r>
            <a:r>
              <a:rPr lang="en-US" altLang="zh-CN" sz="2000" dirty="0">
                <a:solidFill>
                  <a:srgbClr val="000000"/>
                </a:solidFill>
              </a:rPr>
              <a:t>84.6</a:t>
            </a:r>
            <a:r>
              <a:rPr lang="zh-CN" altLang="en-US" sz="2000" dirty="0">
                <a:solidFill>
                  <a:srgbClr val="000000"/>
                </a:solidFill>
              </a:rPr>
              <a:t>％的测试准确度赢得了</a:t>
            </a:r>
            <a:r>
              <a:rPr lang="en-US" altLang="zh-CN" sz="2000" dirty="0">
                <a:solidFill>
                  <a:srgbClr val="000000"/>
                </a:solidFill>
              </a:rPr>
              <a:t>ImageNet</a:t>
            </a:r>
            <a:r>
              <a:rPr lang="zh-CN" altLang="en-US" sz="2000" dirty="0">
                <a:solidFill>
                  <a:srgbClr val="000000"/>
                </a:solidFill>
              </a:rPr>
              <a:t>大规模视觉识别挑战赛的冠军。</a:t>
            </a:r>
            <a:r>
              <a:rPr lang="en-US" altLang="zh-CN" sz="2000" dirty="0" err="1">
                <a:solidFill>
                  <a:srgbClr val="000000"/>
                </a:solidFill>
              </a:rPr>
              <a:t>Krizhevskyus</a:t>
            </a:r>
            <a:r>
              <a:rPr lang="zh-CN" altLang="en-US" sz="2000" dirty="0">
                <a:solidFill>
                  <a:srgbClr val="000000"/>
                </a:solidFill>
              </a:rPr>
              <a:t>使用</a:t>
            </a:r>
            <a:r>
              <a:rPr lang="en-US" altLang="zh-CN" sz="2000" dirty="0">
                <a:solidFill>
                  <a:srgbClr val="000000"/>
                </a:solidFill>
              </a:rPr>
              <a:t>GPU</a:t>
            </a:r>
            <a:r>
              <a:rPr lang="zh-CN" altLang="en-US" sz="2000" dirty="0">
                <a:solidFill>
                  <a:srgbClr val="000000"/>
                </a:solidFill>
              </a:rPr>
              <a:t>训练</a:t>
            </a:r>
            <a:r>
              <a:rPr lang="en-US" altLang="zh-CN" sz="2000" dirty="0" err="1">
                <a:solidFill>
                  <a:srgbClr val="000000"/>
                </a:solidFill>
              </a:rPr>
              <a:t>AlexNet</a:t>
            </a:r>
            <a:r>
              <a:rPr lang="zh-CN" altLang="en-US" sz="2000" dirty="0">
                <a:solidFill>
                  <a:srgbClr val="000000"/>
                </a:solidFill>
              </a:rPr>
              <a:t>，从而可以更快地训练</a:t>
            </a:r>
            <a:r>
              <a:rPr lang="en-US" altLang="zh-CN" sz="2000" dirty="0">
                <a:solidFill>
                  <a:srgbClr val="000000"/>
                </a:solidFill>
              </a:rPr>
              <a:t>CNN</a:t>
            </a:r>
            <a:r>
              <a:rPr lang="zh-CN" altLang="en-US" sz="2000" dirty="0">
                <a:solidFill>
                  <a:srgbClr val="000000"/>
                </a:solidFill>
              </a:rPr>
              <a:t>模型，并引起了人们的兴趣，并开始了基于</a:t>
            </a:r>
            <a:r>
              <a:rPr lang="en-US" altLang="zh-CN" sz="2000" dirty="0">
                <a:solidFill>
                  <a:srgbClr val="000000"/>
                </a:solidFill>
              </a:rPr>
              <a:t>CNN</a:t>
            </a:r>
            <a:r>
              <a:rPr lang="zh-CN" altLang="en-US" sz="2000" dirty="0">
                <a:solidFill>
                  <a:srgbClr val="000000"/>
                </a:solidFill>
              </a:rPr>
              <a:t>的新工作。</a:t>
            </a:r>
            <a:br>
              <a:rPr lang="zh-CN" altLang="en-US" sz="2000" dirty="0">
                <a:solidFill>
                  <a:srgbClr val="000000"/>
                </a:solidFill>
              </a:rPr>
            </a:br>
            <a:endParaRPr lang="zh-CN" altLang="en-US" sz="2000" dirty="0">
              <a:solidFill>
                <a:srgbClr val="00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文本框 7"/>
          <p:cNvSpPr txBox="1">
            <a:spLocks noChangeArrowheads="1"/>
          </p:cNvSpPr>
          <p:nvPr/>
        </p:nvSpPr>
        <p:spPr bwMode="auto">
          <a:xfrm>
            <a:off x="457200" y="1092200"/>
            <a:ext cx="8169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en-US" altLang="zh-CN">
                <a:latin typeface="微软雅黑" panose="020B0503020204020204" charset="-122"/>
                <a:ea typeface="微软雅黑" panose="020B0503020204020204" charset="-122"/>
              </a:rPr>
              <a:t>VGG16</a:t>
            </a:r>
            <a:endParaRPr lang="zh-CN" altLang="en-US">
              <a:latin typeface="微软雅黑" panose="020B0503020204020204" charset="-122"/>
              <a:ea typeface="微软雅黑" panose="020B0503020204020204" charset="-122"/>
            </a:endParaRPr>
          </a:p>
        </p:txBody>
      </p:sp>
      <p:pic>
        <p:nvPicPr>
          <p:cNvPr id="3686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570038"/>
            <a:ext cx="69627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659773" y="1331119"/>
            <a:ext cx="5175250" cy="1323439"/>
          </a:xfrm>
          <a:prstGeom prst="rect">
            <a:avLst/>
          </a:prstGeom>
        </p:spPr>
        <p:txBody>
          <a:bodyPr wrap="square">
            <a:spAutoFit/>
          </a:bodyPr>
          <a:lstStyle/>
          <a:p>
            <a:r>
              <a:rPr lang="zh-CN" altLang="en-US" sz="2000" dirty="0">
                <a:solidFill>
                  <a:srgbClr val="000000"/>
                </a:solidFill>
                <a:latin typeface="-apple-system"/>
              </a:rPr>
              <a:t>牛津的模型以</a:t>
            </a:r>
            <a:r>
              <a:rPr lang="en-US" altLang="zh-CN" sz="2000" dirty="0">
                <a:solidFill>
                  <a:srgbClr val="000000"/>
                </a:solidFill>
                <a:latin typeface="-apple-system"/>
              </a:rPr>
              <a:t>92.7%</a:t>
            </a:r>
            <a:r>
              <a:rPr lang="zh-CN" altLang="en-US" sz="2000" dirty="0">
                <a:solidFill>
                  <a:srgbClr val="000000"/>
                </a:solidFill>
                <a:latin typeface="-apple-system"/>
              </a:rPr>
              <a:t>的精确度赢得了</a:t>
            </a:r>
            <a:r>
              <a:rPr lang="en-US" altLang="zh-CN" sz="2000" dirty="0">
                <a:solidFill>
                  <a:srgbClr val="000000"/>
                </a:solidFill>
                <a:latin typeface="-apple-system"/>
              </a:rPr>
              <a:t>2013</a:t>
            </a:r>
            <a:r>
              <a:rPr lang="zh-CN" altLang="en-US" sz="2000" dirty="0">
                <a:solidFill>
                  <a:srgbClr val="000000"/>
                </a:solidFill>
                <a:latin typeface="-apple-system"/>
              </a:rPr>
              <a:t>年的</a:t>
            </a:r>
            <a:r>
              <a:rPr lang="en-US" altLang="zh-CN" sz="2000" dirty="0">
                <a:solidFill>
                  <a:srgbClr val="000000"/>
                </a:solidFill>
                <a:latin typeface="-apple-system"/>
              </a:rPr>
              <a:t>ImageNet</a:t>
            </a:r>
            <a:r>
              <a:rPr lang="zh-CN" altLang="en-US" sz="2000" dirty="0" smtClean="0">
                <a:solidFill>
                  <a:srgbClr val="000000"/>
                </a:solidFill>
                <a:latin typeface="-apple-system"/>
              </a:rPr>
              <a:t>竞赛。</a:t>
            </a:r>
            <a:r>
              <a:rPr lang="zh-CN" altLang="en-US" sz="2000" dirty="0">
                <a:solidFill>
                  <a:srgbClr val="000000"/>
                </a:solidFill>
                <a:latin typeface="-apple-system"/>
              </a:rPr>
              <a:t>它使用一堆卷积层进行嵌套，在最小的几层中插入了具有小的接收场的卷积层，而只有少数几层具有大的接收场。</a:t>
            </a:r>
            <a:endParaRPr lang="zh-CN" altLang="en-US" sz="2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文本框 7"/>
          <p:cNvSpPr txBox="1">
            <a:spLocks noChangeArrowheads="1"/>
          </p:cNvSpPr>
          <p:nvPr/>
        </p:nvSpPr>
        <p:spPr bwMode="auto">
          <a:xfrm>
            <a:off x="238710" y="792509"/>
            <a:ext cx="8169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en-US" altLang="zh-CN">
                <a:latin typeface="微软雅黑" panose="020B0503020204020204" charset="-122"/>
                <a:ea typeface="微软雅黑" panose="020B0503020204020204" charset="-122"/>
              </a:rPr>
              <a:t>GoogleNet </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InceptionV4</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pic>
        <p:nvPicPr>
          <p:cNvPr id="3789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710" y="1985377"/>
            <a:ext cx="7426325"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323347" y="482004"/>
            <a:ext cx="4531894" cy="1323439"/>
          </a:xfrm>
          <a:prstGeom prst="rect">
            <a:avLst/>
          </a:prstGeom>
        </p:spPr>
        <p:txBody>
          <a:bodyPr wrap="square">
            <a:spAutoFit/>
          </a:bodyPr>
          <a:lstStyle/>
          <a:p>
            <a:r>
              <a:rPr lang="en-US" altLang="zh-CN" sz="2000" dirty="0"/>
              <a:t>Google</a:t>
            </a:r>
            <a:r>
              <a:rPr lang="zh-CN" altLang="en-US" sz="2000" dirty="0"/>
              <a:t>的网络以</a:t>
            </a:r>
            <a:r>
              <a:rPr lang="en-US" altLang="zh-CN" sz="2000" dirty="0"/>
              <a:t>93.3</a:t>
            </a:r>
            <a:r>
              <a:rPr lang="zh-CN" altLang="en-US" sz="2000" dirty="0"/>
              <a:t>％的准确度赢得了</a:t>
            </a:r>
            <a:r>
              <a:rPr lang="en-US" altLang="zh-CN" sz="2000" dirty="0"/>
              <a:t>2014</a:t>
            </a:r>
            <a:r>
              <a:rPr lang="zh-CN" altLang="en-US" sz="2000" dirty="0"/>
              <a:t>年</a:t>
            </a:r>
            <a:r>
              <a:rPr lang="en-US" altLang="zh-CN" sz="2000" dirty="0"/>
              <a:t>ImageNet</a:t>
            </a:r>
            <a:r>
              <a:rPr lang="zh-CN" altLang="en-US" sz="2000" dirty="0"/>
              <a:t>竞赛。它由</a:t>
            </a:r>
            <a:r>
              <a:rPr lang="en-US" altLang="zh-CN" sz="2000" dirty="0"/>
              <a:t>22</a:t>
            </a:r>
            <a:r>
              <a:rPr lang="zh-CN" altLang="en-US" sz="2000" dirty="0"/>
              <a:t>层和一个新引入的构建模块（称为</a:t>
            </a:r>
            <a:r>
              <a:rPr lang="en-US" altLang="zh-CN" sz="2000" dirty="0"/>
              <a:t>inception </a:t>
            </a:r>
            <a:r>
              <a:rPr lang="zh-CN" altLang="en-US" sz="2000" dirty="0"/>
              <a:t>）组成。所以该网络也被称作</a:t>
            </a:r>
            <a:r>
              <a:rPr lang="en-US" altLang="zh-CN" sz="2000" dirty="0"/>
              <a:t>inception </a:t>
            </a:r>
            <a:r>
              <a:rPr lang="en-US" altLang="zh-CN" sz="2000" dirty="0" smtClean="0"/>
              <a:t>net</a:t>
            </a:r>
            <a:r>
              <a:rPr lang="zh-CN" altLang="en-US" sz="2000" dirty="0"/>
              <a:t>。</a:t>
            </a:r>
            <a:endParaRPr lang="zh-CN" altLang="en-US" sz="2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文本框 7"/>
          <p:cNvSpPr txBox="1">
            <a:spLocks noChangeArrowheads="1"/>
          </p:cNvSpPr>
          <p:nvPr/>
        </p:nvSpPr>
        <p:spPr bwMode="auto">
          <a:xfrm>
            <a:off x="238710" y="792509"/>
            <a:ext cx="8169275" cy="43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en-US" altLang="zh-CN" dirty="0" err="1"/>
              <a:t>ResNet</a:t>
            </a:r>
            <a:endParaRPr lang="zh-CN" altLang="en-US" dirty="0">
              <a:latin typeface="微软雅黑" panose="020B0503020204020204" charset="-122"/>
              <a:ea typeface="微软雅黑" panose="020B0503020204020204" charset="-122"/>
            </a:endParaRPr>
          </a:p>
        </p:txBody>
      </p:sp>
      <p:sp>
        <p:nvSpPr>
          <p:cNvPr id="2" name="矩形 1"/>
          <p:cNvSpPr/>
          <p:nvPr/>
        </p:nvSpPr>
        <p:spPr>
          <a:xfrm>
            <a:off x="713872" y="4777022"/>
            <a:ext cx="7563853" cy="1323439"/>
          </a:xfrm>
          <a:prstGeom prst="rect">
            <a:avLst/>
          </a:prstGeom>
        </p:spPr>
        <p:txBody>
          <a:bodyPr wrap="square">
            <a:spAutoFit/>
          </a:bodyPr>
          <a:lstStyle/>
          <a:p>
            <a:r>
              <a:rPr lang="zh-CN" altLang="en-US" sz="2000" dirty="0"/>
              <a:t>微软的模型以</a:t>
            </a:r>
            <a:r>
              <a:rPr lang="en-US" altLang="zh-CN" sz="2000" dirty="0"/>
              <a:t>96.4</a:t>
            </a:r>
            <a:r>
              <a:rPr lang="zh-CN" altLang="en-US" sz="2000" dirty="0"/>
              <a:t>％的准确度赢得了</a:t>
            </a:r>
            <a:r>
              <a:rPr lang="en-US" altLang="zh-CN" sz="2000" dirty="0"/>
              <a:t>2016</a:t>
            </a:r>
            <a:r>
              <a:rPr lang="zh-CN" altLang="en-US" sz="2000" dirty="0"/>
              <a:t>年</a:t>
            </a:r>
            <a:r>
              <a:rPr lang="en-US" altLang="zh-CN" sz="2000" dirty="0"/>
              <a:t>ImageNet</a:t>
            </a:r>
            <a:r>
              <a:rPr lang="zh-CN" altLang="en-US" sz="2000" dirty="0"/>
              <a:t>竞赛。</a:t>
            </a:r>
            <a:br>
              <a:rPr lang="zh-CN" altLang="en-US" sz="2000" dirty="0"/>
            </a:br>
            <a:r>
              <a:rPr lang="zh-CN" altLang="en-US" sz="2000" dirty="0"/>
              <a:t>由于引入了残差块及更深的层数（</a:t>
            </a:r>
            <a:r>
              <a:rPr lang="en-US" altLang="zh-CN" sz="2000" dirty="0"/>
              <a:t>152</a:t>
            </a:r>
            <a:r>
              <a:rPr lang="zh-CN" altLang="en-US" sz="2000" dirty="0"/>
              <a:t>层），因此众所周知。其余的块通过引入跳过连接来解决如何训练一个更深的网络结构的问题。有人已经通过残差块达到了</a:t>
            </a:r>
            <a:r>
              <a:rPr lang="en-US" altLang="zh-CN" sz="2000" dirty="0"/>
              <a:t>1000</a:t>
            </a:r>
            <a:r>
              <a:rPr lang="zh-CN" altLang="en-US" sz="2000" dirty="0"/>
              <a:t>层的网络深度。</a:t>
            </a:r>
            <a:endParaRPr lang="zh-CN" altLang="en-US" sz="2000"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2408"/>
          <a:stretch>
            <a:fillRect/>
          </a:stretch>
        </p:blipFill>
        <p:spPr>
          <a:xfrm>
            <a:off x="1722771" y="1473964"/>
            <a:ext cx="5454482" cy="282532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文本框 7"/>
          <p:cNvSpPr txBox="1">
            <a:spLocks noChangeArrowheads="1"/>
          </p:cNvSpPr>
          <p:nvPr/>
        </p:nvSpPr>
        <p:spPr bwMode="auto">
          <a:xfrm>
            <a:off x="457200" y="1092200"/>
            <a:ext cx="8169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zh-CN" altLang="en-US">
                <a:latin typeface="微软雅黑" panose="020B0503020204020204" charset="-122"/>
                <a:ea typeface="微软雅黑" panose="020B0503020204020204" charset="-122"/>
              </a:rPr>
              <a:t>比较</a:t>
            </a:r>
            <a:endParaRPr lang="zh-CN" altLang="en-US">
              <a:latin typeface="微软雅黑" panose="020B0503020204020204" charset="-122"/>
              <a:ea typeface="微软雅黑" panose="020B0503020204020204" charset="-122"/>
            </a:endParaRPr>
          </a:p>
        </p:txBody>
      </p:sp>
      <p:pic>
        <p:nvPicPr>
          <p:cNvPr id="38916"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313" y="1652588"/>
            <a:ext cx="7337425"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7" name="对象 1">
            <a:hlinkClick r:id="" action="ppaction://ole?verb=1"/>
          </p:cNvPr>
          <p:cNvGraphicFramePr>
            <a:graphicFrameLocks noChangeAspect="1"/>
          </p:cNvGraphicFramePr>
          <p:nvPr/>
        </p:nvGraphicFramePr>
        <p:xfrm>
          <a:off x="7259638" y="368299"/>
          <a:ext cx="971550" cy="952500"/>
        </p:xfrm>
        <a:graphic>
          <a:graphicData uri="http://schemas.openxmlformats.org/presentationml/2006/ole">
            <mc:AlternateContent xmlns:mc="http://schemas.openxmlformats.org/markup-compatibility/2006">
              <mc:Choice xmlns:v="urn:schemas-microsoft-com:vml" Requires="v">
                <p:oleObj spid="_x0000_s1039" name="Document" showAsIcon="1" r:id="rId2" imgW="971550" imgH="952500" progId="Word.Document.8">
                  <p:embed/>
                </p:oleObj>
              </mc:Choice>
              <mc:Fallback>
                <p:oleObj name="Document" showAsIcon="1" r:id="rId2" imgW="971550" imgH="952500" progId="Word.Document.8">
                  <p:embed/>
                  <p:pic>
                    <p:nvPicPr>
                      <p:cNvPr id="0" name="图片 1038"/>
                      <p:cNvPicPr>
                        <a:picLocks noChangeAspect="1" noChangeArrowheads="1"/>
                      </p:cNvPicPr>
                      <p:nvPr/>
                    </p:nvPicPr>
                    <p:blipFill>
                      <a:blip r:embed="rId3"/>
                      <a:srcRect/>
                      <a:stretch>
                        <a:fillRect/>
                      </a:stretch>
                    </p:blipFill>
                    <p:spPr bwMode="auto">
                      <a:xfrm>
                        <a:off x="7259638" y="368299"/>
                        <a:ext cx="9715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96913" y="38101"/>
            <a:ext cx="8229600" cy="1143000"/>
          </a:xfrm>
        </p:spPr>
        <p:txBody>
          <a:bodyPr>
            <a:normAutofit fontScale="90000"/>
          </a:bodyPr>
          <a:lstStyle/>
          <a:p>
            <a:pPr eaLnBrk="1" hangingPunct="1"/>
            <a:r>
              <a:rPr lang="zh-CN" altLang="en-US" dirty="0" smtClean="0">
                <a:latin typeface="黑体" panose="02010609060101010101" pitchFamily="49" charset="-122"/>
                <a:ea typeface="黑体" panose="02010609060101010101" pitchFamily="49" charset="-122"/>
              </a:rPr>
              <a:t>动 机</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为什么要自动学习特征</a:t>
            </a:r>
            <a:endParaRPr lang="zh-CN" altLang="en-US" dirty="0" smtClean="0">
              <a:latin typeface="黑体" panose="02010609060101010101" pitchFamily="49" charset="-122"/>
              <a:ea typeface="黑体" panose="02010609060101010101" pitchFamily="49" charset="-122"/>
            </a:endParaRPr>
          </a:p>
        </p:txBody>
      </p:sp>
      <p:sp>
        <p:nvSpPr>
          <p:cNvPr id="19458" name="Content Placeholder 2"/>
          <p:cNvSpPr>
            <a:spLocks noGrp="1"/>
          </p:cNvSpPr>
          <p:nvPr>
            <p:ph idx="1"/>
          </p:nvPr>
        </p:nvSpPr>
        <p:spPr>
          <a:xfrm>
            <a:off x="0" y="1432718"/>
            <a:ext cx="9017000" cy="4525963"/>
          </a:xfrm>
        </p:spPr>
        <p:txBody>
          <a:bodyPr/>
          <a:lstStyle/>
          <a:p>
            <a:pPr eaLnBrk="1" hangingPunct="1"/>
            <a:r>
              <a:rPr lang="zh-CN" altLang="en-US" sz="2400" dirty="0" smtClean="0">
                <a:latin typeface="Adobe Caslon Pro"/>
                <a:ea typeface="楷体" panose="02010609060101010101" pitchFamily="49" charset="-122"/>
              </a:rPr>
              <a:t>机器学习中，获得好的特征是识别成功的关键</a:t>
            </a:r>
            <a:endParaRPr lang="zh-CN" altLang="en-US" sz="2400" dirty="0" smtClean="0">
              <a:latin typeface="Adobe Caslon Pro"/>
              <a:ea typeface="楷体" panose="02010609060101010101" pitchFamily="49" charset="-122"/>
            </a:endParaRPr>
          </a:p>
          <a:p>
            <a:pPr eaLnBrk="1" hangingPunct="1"/>
            <a:r>
              <a:rPr lang="zh-CN" altLang="en-US" sz="2400" dirty="0" smtClean="0">
                <a:latin typeface="Adobe Caslon Pro"/>
                <a:ea typeface="楷体" panose="02010609060101010101" pitchFamily="49" charset="-122"/>
              </a:rPr>
              <a:t>目前存在大量人工设计的特征，不同研究对象特征不同，特征具有多样性，如：</a:t>
            </a:r>
            <a:r>
              <a:rPr lang="en-US" altLang="zh-CN" sz="2400" dirty="0" smtClean="0">
                <a:latin typeface="Adobe Caslon Pro"/>
                <a:ea typeface="楷体" panose="02010609060101010101" pitchFamily="49" charset="-122"/>
              </a:rPr>
              <a:t>SIFT, HOG, LBP</a:t>
            </a:r>
            <a:r>
              <a:rPr lang="zh-CN" altLang="en-US" sz="2400" dirty="0" smtClean="0">
                <a:latin typeface="Adobe Caslon Pro"/>
                <a:ea typeface="楷体" panose="02010609060101010101" pitchFamily="49" charset="-122"/>
              </a:rPr>
              <a:t>等</a:t>
            </a:r>
            <a:endParaRPr lang="en-US" altLang="zh-CN" sz="2400" dirty="0" smtClean="0">
              <a:latin typeface="Adobe Caslon Pro"/>
              <a:ea typeface="楷体" panose="02010609060101010101" pitchFamily="49" charset="-122"/>
            </a:endParaRPr>
          </a:p>
          <a:p>
            <a:pPr eaLnBrk="1" hangingPunct="1"/>
            <a:r>
              <a:rPr lang="zh-CN" altLang="en-US" sz="2400" dirty="0" smtClean="0">
                <a:latin typeface="Adobe Caslon Pro"/>
                <a:ea typeface="楷体" panose="02010609060101010101" pitchFamily="49" charset="-122"/>
              </a:rPr>
              <a:t>手工选取特征费时费力，需要启发式专业知识，很大程度上靠经验和运气</a:t>
            </a:r>
            <a:endParaRPr lang="zh-CN" altLang="en-US" sz="2400" dirty="0" smtClean="0">
              <a:latin typeface="Adobe Caslon Pro"/>
              <a:ea typeface="楷体" panose="02010609060101010101" pitchFamily="49" charset="-122"/>
            </a:endParaRPr>
          </a:p>
          <a:p>
            <a:pPr eaLnBrk="1" hangingPunct="1"/>
            <a:r>
              <a:rPr lang="zh-CN" altLang="en-US" sz="2400" dirty="0" smtClean="0">
                <a:latin typeface="Adobe Caslon Pro"/>
                <a:ea typeface="楷体" panose="02010609060101010101" pitchFamily="49" charset="-122"/>
              </a:rPr>
              <a:t>是否能自动地学习特征？</a:t>
            </a:r>
            <a:endParaRPr lang="en-US" altLang="zh-CN" sz="2400" dirty="0" smtClean="0">
              <a:latin typeface="Adobe Caslon Pro"/>
              <a:ea typeface="楷体" panose="02010609060101010101"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微软雅黑" panose="020B0503020204020204" charset="-122"/>
                <a:ea typeface="微软雅黑" panose="020B0503020204020204" charset="-122"/>
              </a:rPr>
              <a:t>CNN</a:t>
            </a:r>
            <a:r>
              <a:rPr lang="zh-CN" altLang="en-US" sz="2800" dirty="0">
                <a:latin typeface="微软雅黑" panose="020B0503020204020204" charset="-122"/>
                <a:ea typeface="微软雅黑" panose="020B0503020204020204" charset="-122"/>
              </a:rPr>
              <a:t>的应用</a:t>
            </a:r>
            <a:endParaRPr lang="zh-CN" altLang="en-US" sz="2800" dirty="0">
              <a:latin typeface="微软雅黑" panose="020B0503020204020204" charset="-122"/>
              <a:ea typeface="微软雅黑" panose="020B0503020204020204" charset="-122"/>
            </a:endParaRPr>
          </a:p>
        </p:txBody>
      </p:sp>
      <p:sp>
        <p:nvSpPr>
          <p:cNvPr id="4" name="内容占位符 3"/>
          <p:cNvSpPr>
            <a:spLocks noGrp="1"/>
          </p:cNvSpPr>
          <p:nvPr>
            <p:ph idx="1"/>
          </p:nvPr>
        </p:nvSpPr>
        <p:spPr>
          <a:xfrm>
            <a:off x="508001" y="1831899"/>
            <a:ext cx="8007349" cy="3306158"/>
          </a:xfrm>
        </p:spPr>
        <p:txBody>
          <a:bodyPr>
            <a:noAutofit/>
          </a:bodyPr>
          <a:lstStyle/>
          <a:p>
            <a:r>
              <a:rPr lang="zh-CN" altLang="en-US" sz="2000" b="1" dirty="0">
                <a:solidFill>
                  <a:schemeClr val="bg2">
                    <a:lumMod val="25000"/>
                  </a:schemeClr>
                </a:solidFill>
                <a:latin typeface="+mn-ea"/>
              </a:rPr>
              <a:t>目标检测</a:t>
            </a:r>
            <a:r>
              <a:rPr lang="zh-CN" altLang="en-US" sz="2000" dirty="0">
                <a:solidFill>
                  <a:schemeClr val="bg2">
                    <a:lumMod val="25000"/>
                  </a:schemeClr>
                </a:solidFill>
                <a:latin typeface="+mn-ea"/>
              </a:rPr>
              <a:t>：专注于识别图像中的不同对象，</a:t>
            </a:r>
            <a:r>
              <a:rPr lang="en-US" altLang="zh-CN" sz="2000" dirty="0">
                <a:solidFill>
                  <a:schemeClr val="bg2">
                    <a:lumMod val="25000"/>
                  </a:schemeClr>
                </a:solidFill>
                <a:latin typeface="+mn-ea"/>
                <a:cs typeface="Arial" panose="020B0604020202020204" pitchFamily="34" charset="0"/>
              </a:rPr>
              <a:t>R-CNN </a:t>
            </a:r>
            <a:r>
              <a:rPr lang="zh-CN" altLang="en-US" sz="2000" dirty="0">
                <a:solidFill>
                  <a:schemeClr val="bg2">
                    <a:lumMod val="25000"/>
                  </a:schemeClr>
                </a:solidFill>
                <a:latin typeface="+mn-ea"/>
                <a:cs typeface="Arial" panose="020B0604020202020204" pitchFamily="34" charset="0"/>
              </a:rPr>
              <a:t>、</a:t>
            </a:r>
            <a:r>
              <a:rPr lang="en-US" altLang="zh-CN" sz="2000" dirty="0">
                <a:solidFill>
                  <a:schemeClr val="bg2">
                    <a:lumMod val="25000"/>
                  </a:schemeClr>
                </a:solidFill>
                <a:latin typeface="+mn-ea"/>
                <a:cs typeface="Arial" panose="020B0604020202020204" pitchFamily="34" charset="0"/>
              </a:rPr>
              <a:t>Faster R-CNN</a:t>
            </a:r>
            <a:endParaRPr lang="en-US" altLang="zh-CN" sz="2000" dirty="0">
              <a:solidFill>
                <a:schemeClr val="bg2">
                  <a:lumMod val="25000"/>
                </a:schemeClr>
              </a:solidFill>
              <a:latin typeface="+mn-ea"/>
              <a:cs typeface="Arial" panose="020B0604020202020204" pitchFamily="34" charset="0"/>
            </a:endParaRPr>
          </a:p>
          <a:p>
            <a:endParaRPr lang="en-US" altLang="zh-CN" sz="2000" dirty="0">
              <a:solidFill>
                <a:schemeClr val="bg2">
                  <a:lumMod val="25000"/>
                </a:schemeClr>
              </a:solidFill>
              <a:latin typeface="+mn-ea"/>
              <a:cs typeface="Arial" panose="020B0604020202020204" pitchFamily="34" charset="0"/>
            </a:endParaRPr>
          </a:p>
          <a:p>
            <a:r>
              <a:rPr lang="zh-CN" altLang="en-US" sz="2000" b="1" dirty="0">
                <a:solidFill>
                  <a:schemeClr val="bg2">
                    <a:lumMod val="25000"/>
                  </a:schemeClr>
                </a:solidFill>
                <a:latin typeface="+mn-ea"/>
                <a:cs typeface="Arial" panose="020B0604020202020204" pitchFamily="34" charset="0"/>
              </a:rPr>
              <a:t>图像分类</a:t>
            </a:r>
            <a:r>
              <a:rPr lang="zh-CN" altLang="en-US" sz="2000" dirty="0">
                <a:solidFill>
                  <a:schemeClr val="bg2">
                    <a:lumMod val="25000"/>
                  </a:schemeClr>
                </a:solidFill>
                <a:latin typeface="+mn-ea"/>
                <a:cs typeface="Arial" panose="020B0604020202020204" pitchFamily="34" charset="0"/>
              </a:rPr>
              <a:t>：</a:t>
            </a:r>
            <a:r>
              <a:rPr lang="en-US" altLang="zh-CN" sz="2000" dirty="0">
                <a:solidFill>
                  <a:schemeClr val="bg2">
                    <a:lumMod val="25000"/>
                  </a:schemeClr>
                </a:solidFill>
                <a:latin typeface="+mn-ea"/>
                <a:cs typeface="Arial" panose="020B0604020202020204" pitchFamily="34" charset="0"/>
              </a:rPr>
              <a:t>CNN</a:t>
            </a:r>
            <a:r>
              <a:rPr lang="zh-CN" altLang="en-US" sz="2000" dirty="0">
                <a:solidFill>
                  <a:schemeClr val="bg2">
                    <a:lumMod val="25000"/>
                  </a:schemeClr>
                </a:solidFill>
                <a:latin typeface="+mn-ea"/>
                <a:cs typeface="Arial" panose="020B0604020202020204" pitchFamily="34" charset="0"/>
              </a:rPr>
              <a:t>广泛应用于图像分类，主要应用之一是医学图像，尤其是使用组织病理学图像诊断癌症的方法</a:t>
            </a:r>
            <a:endParaRPr lang="en-US" altLang="zh-CN" sz="2000" dirty="0">
              <a:solidFill>
                <a:schemeClr val="bg2">
                  <a:lumMod val="25000"/>
                </a:schemeClr>
              </a:solidFill>
              <a:latin typeface="+mn-ea"/>
              <a:cs typeface="Arial" panose="020B0604020202020204" pitchFamily="34" charset="0"/>
            </a:endParaRPr>
          </a:p>
          <a:p>
            <a:endParaRPr lang="en-US" altLang="zh-CN" sz="2000" dirty="0">
              <a:solidFill>
                <a:schemeClr val="bg2">
                  <a:lumMod val="25000"/>
                </a:schemeClr>
              </a:solidFill>
              <a:latin typeface="+mn-ea"/>
              <a:cs typeface="Arial" panose="020B0604020202020204" pitchFamily="34" charset="0"/>
            </a:endParaRPr>
          </a:p>
          <a:p>
            <a:r>
              <a:rPr lang="zh-CN" altLang="en-US" sz="2000" b="1" dirty="0">
                <a:latin typeface="+mn-ea"/>
              </a:rPr>
              <a:t>语音识别：</a:t>
            </a:r>
            <a:r>
              <a:rPr lang="zh-CN" altLang="en-US" sz="2000" dirty="0">
                <a:latin typeface="+mn-ea"/>
              </a:rPr>
              <a:t>在语音识别上表现良好，</a:t>
            </a:r>
            <a:r>
              <a:rPr lang="en-US" altLang="zh-CN" sz="2000" dirty="0">
                <a:latin typeface="+mn-ea"/>
              </a:rPr>
              <a:t>CLDNN(CNN</a:t>
            </a:r>
            <a:r>
              <a:rPr lang="zh-CN" altLang="en-US" sz="2000" dirty="0">
                <a:latin typeface="+mn-ea"/>
              </a:rPr>
              <a:t>结合</a:t>
            </a:r>
            <a:r>
              <a:rPr lang="en-US" altLang="zh-CN" sz="2000" dirty="0">
                <a:latin typeface="+mn-ea"/>
              </a:rPr>
              <a:t>LSTM)</a:t>
            </a:r>
            <a:endParaRPr lang="en-US" altLang="zh-CN" sz="2000" dirty="0">
              <a:latin typeface="+mn-ea"/>
            </a:endParaRPr>
          </a:p>
          <a:p>
            <a:endParaRPr lang="en-US" altLang="zh-CN" sz="2000" dirty="0">
              <a:latin typeface="+mn-ea"/>
            </a:endParaRPr>
          </a:p>
          <a:p>
            <a:r>
              <a:rPr lang="zh-CN" altLang="en-US" sz="2000" b="1" dirty="0">
                <a:latin typeface="+mn-ea"/>
              </a:rPr>
              <a:t>目标分割：</a:t>
            </a:r>
            <a:r>
              <a:rPr lang="zh-CN" altLang="en-US" sz="2000" dirty="0">
                <a:latin typeface="+mn-ea"/>
              </a:rPr>
              <a:t>美图秀秀</a:t>
            </a:r>
            <a:endParaRPr lang="en-US" altLang="zh-CN" sz="2000" dirty="0">
              <a:latin typeface="+mn-ea"/>
            </a:endParaRPr>
          </a:p>
          <a:p>
            <a:endParaRPr lang="en-US" altLang="zh-CN" sz="2000" b="1" dirty="0">
              <a:latin typeface="+mn-ea"/>
            </a:endParaRPr>
          </a:p>
          <a:p>
            <a:r>
              <a:rPr lang="zh-CN" altLang="en-US" sz="2000" b="1" dirty="0">
                <a:latin typeface="+mn-ea"/>
              </a:rPr>
              <a:t>人脸识别</a:t>
            </a:r>
            <a:endParaRPr lang="en-US" altLang="zh-CN" sz="2000" b="1" dirty="0">
              <a:latin typeface="+mn-ea"/>
            </a:endParaRPr>
          </a:p>
          <a:p>
            <a:endParaRPr lang="zh-CN" altLang="en-US" sz="4000" b="1" dirty="0">
              <a:latin typeface="+mn-ea"/>
            </a:endParaRPr>
          </a:p>
          <a:p>
            <a:endParaRPr lang="zh-CN" altLang="en-US" sz="4000" dirty="0">
              <a:solidFill>
                <a:schemeClr val="bg2">
                  <a:lumMod val="25000"/>
                </a:schemeClr>
              </a:solidFill>
              <a:latin typeface="+mn-ea"/>
              <a:cs typeface="Arial" panose="020B0604020202020204" pitchFamily="34" charset="0"/>
            </a:endParaRPr>
          </a:p>
          <a:p>
            <a:endParaRPr lang="zh-CN" altLang="en-US" sz="4000" dirty="0">
              <a:latin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1" y="906344"/>
            <a:ext cx="6447501" cy="526211"/>
          </a:xfrm>
        </p:spPr>
        <p:txBody>
          <a:bodyPr vert="horz" lIns="91440" tIns="45720" rIns="91440" bIns="45720" rtlCol="0" anchor="ctr">
            <a:normAutofit/>
          </a:bodyPr>
          <a:lstStyle/>
          <a:p>
            <a:r>
              <a:rPr lang="en-US" altLang="zh-CN" sz="2800" dirty="0">
                <a:latin typeface="微软雅黑" panose="020B0503020204020204" charset="-122"/>
                <a:ea typeface="微软雅黑" panose="020B0503020204020204" charset="-122"/>
              </a:rPr>
              <a:t>CNN</a:t>
            </a:r>
            <a:r>
              <a:rPr lang="zh-CN" altLang="en-US" sz="2800" dirty="0">
                <a:latin typeface="微软雅黑" panose="020B0503020204020204" charset="-122"/>
                <a:ea typeface="微软雅黑" panose="020B0503020204020204" charset="-122"/>
              </a:rPr>
              <a:t>一些进展</a:t>
            </a:r>
            <a:endParaRPr lang="zh-CN" altLang="en-US" sz="2800" dirty="0">
              <a:latin typeface="微软雅黑" panose="020B0503020204020204" charset="-122"/>
              <a:ea typeface="微软雅黑" panose="020B0503020204020204" charset="-122"/>
            </a:endParaRPr>
          </a:p>
        </p:txBody>
      </p:sp>
      <p:sp>
        <p:nvSpPr>
          <p:cNvPr id="4" name="内容占位符 3"/>
          <p:cNvSpPr>
            <a:spLocks noGrp="1"/>
          </p:cNvSpPr>
          <p:nvPr>
            <p:ph idx="1"/>
          </p:nvPr>
        </p:nvSpPr>
        <p:spPr>
          <a:xfrm>
            <a:off x="508001" y="2016558"/>
            <a:ext cx="6447501" cy="2549106"/>
          </a:xfrm>
        </p:spPr>
        <p:txBody>
          <a:bodyPr>
            <a:normAutofit/>
          </a:bodyPr>
          <a:lstStyle/>
          <a:p>
            <a:pPr marL="0" indent="0">
              <a:buNone/>
            </a:pPr>
            <a:r>
              <a:rPr lang="en-US" altLang="zh-CN" sz="2100" dirty="0"/>
              <a:t>GCNN</a:t>
            </a:r>
            <a:r>
              <a:rPr lang="zh-CN" altLang="en-US" sz="2100" dirty="0"/>
              <a:t>：是操作图的 </a:t>
            </a:r>
            <a:r>
              <a:rPr lang="en-US" altLang="zh-CN" sz="2100" dirty="0"/>
              <a:t>CNN</a:t>
            </a:r>
            <a:r>
              <a:rPr lang="zh-CN" altLang="en-US" sz="2100" dirty="0"/>
              <a:t>（</a:t>
            </a:r>
            <a:r>
              <a:rPr lang="en-US" altLang="zh-CN" sz="2100" dirty="0"/>
              <a:t>2017</a:t>
            </a:r>
            <a:r>
              <a:rPr lang="zh-CN" altLang="en-US" sz="2100" dirty="0"/>
              <a:t>）</a:t>
            </a:r>
            <a:endParaRPr lang="en-US" altLang="zh-CN" sz="2100" dirty="0"/>
          </a:p>
          <a:p>
            <a:pPr lvl="1">
              <a:buFont typeface="Wingdings" panose="05000000000000000000" pitchFamily="2" charset="2"/>
              <a:buChar char="l"/>
            </a:pPr>
            <a:r>
              <a:rPr lang="zh-CN" altLang="en-US" sz="1800" dirty="0"/>
              <a:t>传统</a:t>
            </a:r>
            <a:r>
              <a:rPr lang="en-US" altLang="zh-CN" sz="1800" dirty="0"/>
              <a:t>CNN</a:t>
            </a:r>
            <a:r>
              <a:rPr lang="zh-CN" altLang="en-US" sz="1800" dirty="0"/>
              <a:t>只能处理欧式空间的数据，但是现实很多数据如交通网络、信息网络是以图的形式存在的，</a:t>
            </a:r>
            <a:r>
              <a:rPr lang="en-US" altLang="zh-CN" sz="1800" dirty="0"/>
              <a:t>CNN</a:t>
            </a:r>
            <a:r>
              <a:rPr lang="zh-CN" altLang="en-US" sz="1800" dirty="0"/>
              <a:t>不再适用。由于图数据的普遍存在，所以研究人员开始研究在图上构建深度学习模型</a:t>
            </a:r>
            <a:endParaRPr lang="en-US" altLang="zh-CN" sz="1800" dirty="0"/>
          </a:p>
          <a:p>
            <a:pPr lvl="1">
              <a:buFont typeface="Wingdings" panose="05000000000000000000" pitchFamily="2" charset="2"/>
              <a:buChar char="l"/>
            </a:pPr>
            <a:r>
              <a:rPr lang="zh-CN" altLang="en-US" sz="1800" dirty="0"/>
              <a:t>图卷积神经网络主要包括卷积算子和池化算子的构建，其中卷积算子的目的是刻画节点的局部结构，而池化算子的目的是学到网络的层级化表示，降低参数</a:t>
            </a:r>
            <a:endParaRPr lang="zh-CN" altLang="en-US" sz="1800" dirty="0"/>
          </a:p>
          <a:p>
            <a:pPr marL="342900" lvl="1" indent="0">
              <a:buNone/>
            </a:pPr>
            <a:endParaRPr lang="zh-CN" altLang="en-US" sz="1800" dirty="0">
              <a:solidFill>
                <a:schemeClr val="bg2">
                  <a:lumMod val="25000"/>
                </a:schemeClr>
              </a:solidFill>
              <a:latin typeface="Arial" panose="020B0604020202020204" pitchFamily="34" charset="0"/>
              <a:ea typeface="楷体" panose="02010609060101010101" pitchFamily="49" charset="-122"/>
              <a:cs typeface="Arial" panose="020B0604020202020204" pitchFamily="34" charset="0"/>
            </a:endParaRPr>
          </a:p>
          <a:p>
            <a:endParaRPr lang="zh-CN" altLang="en-US" dirty="0"/>
          </a:p>
        </p:txBody>
      </p:sp>
      <p:pic>
        <p:nvPicPr>
          <p:cNvPr id="3" name="图片 2"/>
          <p:cNvPicPr>
            <a:picLocks noChangeAspect="1"/>
          </p:cNvPicPr>
          <p:nvPr/>
        </p:nvPicPr>
        <p:blipFill>
          <a:blip r:embed="rId1"/>
          <a:stretch>
            <a:fillRect/>
          </a:stretch>
        </p:blipFill>
        <p:spPr>
          <a:xfrm>
            <a:off x="1241689" y="4565664"/>
            <a:ext cx="5713813" cy="1934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微软雅黑" panose="020B0503020204020204" charset="-122"/>
                <a:ea typeface="微软雅黑" panose="020B0503020204020204" charset="-122"/>
              </a:rPr>
              <a:t>RNN</a:t>
            </a:r>
            <a:endParaRPr lang="zh-CN" altLang="en-US" sz="2800" dirty="0">
              <a:latin typeface="微软雅黑" panose="020B0503020204020204" charset="-122"/>
              <a:ea typeface="微软雅黑" panose="020B0503020204020204" charset="-122"/>
            </a:endParaRPr>
          </a:p>
        </p:txBody>
      </p:sp>
      <p:sp>
        <p:nvSpPr>
          <p:cNvPr id="4" name="内容占位符 3"/>
          <p:cNvSpPr>
            <a:spLocks noGrp="1"/>
          </p:cNvSpPr>
          <p:nvPr>
            <p:ph idx="1"/>
          </p:nvPr>
        </p:nvSpPr>
        <p:spPr>
          <a:xfrm>
            <a:off x="508001" y="1973710"/>
            <a:ext cx="8007349" cy="2910580"/>
          </a:xfrm>
        </p:spPr>
        <p:txBody>
          <a:bodyPr/>
          <a:lstStyle/>
          <a:p>
            <a:pPr marL="0" indent="0">
              <a:buNone/>
            </a:pPr>
            <a:r>
              <a:rPr lang="zh-CN" altLang="en-US" dirty="0"/>
              <a:t>序列数据：时间序列数据是指在不同时间点上收集到的数据，这类数据反映了某一事物、现象等随时间的变化状态或程度。还有文字系列等。总之序列数据特点</a:t>
            </a:r>
            <a:r>
              <a:rPr lang="en-US" altLang="zh-CN" dirty="0"/>
              <a:t>——</a:t>
            </a:r>
            <a:r>
              <a:rPr lang="zh-CN" altLang="en-US" dirty="0"/>
              <a:t>后面的数据跟前面的数据有关系。</a:t>
            </a:r>
            <a:endParaRPr lang="zh-CN" altLang="en-US" dirty="0"/>
          </a:p>
        </p:txBody>
      </p:sp>
      <p:pic>
        <p:nvPicPr>
          <p:cNvPr id="3" name="图片 2"/>
          <p:cNvPicPr>
            <a:picLocks noChangeAspect="1"/>
          </p:cNvPicPr>
          <p:nvPr/>
        </p:nvPicPr>
        <p:blipFill>
          <a:blip r:embed="rId1"/>
          <a:stretch>
            <a:fillRect/>
          </a:stretch>
        </p:blipFill>
        <p:spPr>
          <a:xfrm>
            <a:off x="1600729" y="3952049"/>
            <a:ext cx="6153060" cy="208218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848411" y="2853143"/>
            <a:ext cx="4179094" cy="2886075"/>
          </a:xfrm>
          <a:prstGeom prst="rect">
            <a:avLst/>
          </a:prstGeom>
        </p:spPr>
      </p:pic>
      <p:sp>
        <p:nvSpPr>
          <p:cNvPr id="2" name="标题 1"/>
          <p:cNvSpPr>
            <a:spLocks noGrp="1"/>
          </p:cNvSpPr>
          <p:nvPr>
            <p:ph type="title"/>
          </p:nvPr>
        </p:nvSpPr>
        <p:spPr/>
        <p:txBody>
          <a:bodyPr>
            <a:normAutofit/>
          </a:bodyPr>
          <a:lstStyle/>
          <a:p>
            <a:r>
              <a:rPr lang="en-US" altLang="zh-CN" sz="2800" dirty="0">
                <a:latin typeface="微软雅黑" panose="020B0503020204020204" charset="-122"/>
                <a:ea typeface="微软雅黑" panose="020B0503020204020204" charset="-122"/>
              </a:rPr>
              <a:t>Auto Encoder</a:t>
            </a:r>
            <a:endParaRPr lang="zh-CN" altLang="en-US" sz="2800" dirty="0">
              <a:latin typeface="微软雅黑" panose="020B0503020204020204" charset="-122"/>
              <a:ea typeface="微软雅黑" panose="020B0503020204020204" charset="-122"/>
            </a:endParaRPr>
          </a:p>
        </p:txBody>
      </p:sp>
      <p:sp>
        <p:nvSpPr>
          <p:cNvPr id="4" name="矩形 3"/>
          <p:cNvSpPr/>
          <p:nvPr/>
        </p:nvSpPr>
        <p:spPr>
          <a:xfrm>
            <a:off x="603849" y="2116333"/>
            <a:ext cx="6124755" cy="738664"/>
          </a:xfrm>
          <a:prstGeom prst="rect">
            <a:avLst/>
          </a:prstGeom>
        </p:spPr>
        <p:txBody>
          <a:bodyPr wrap="square">
            <a:spAutoFit/>
          </a:bodyPr>
          <a:lstStyle/>
          <a:p>
            <a:r>
              <a:rPr lang="zh-CN" altLang="en-US" sz="2100" dirty="0"/>
              <a:t>把样本的输入同时作为神经网络的输入和输出，本质上是希望学习到输入样本的表示</a:t>
            </a:r>
            <a:endParaRPr lang="zh-CN" altLang="en-US" sz="2100" dirty="0"/>
          </a:p>
        </p:txBody>
      </p:sp>
      <p:pic>
        <p:nvPicPr>
          <p:cNvPr id="3" name="内容占位符 2"/>
          <p:cNvPicPr>
            <a:picLocks noGrp="1" noChangeAspect="1"/>
          </p:cNvPicPr>
          <p:nvPr>
            <p:ph idx="1"/>
          </p:nvPr>
        </p:nvPicPr>
        <p:blipFill>
          <a:blip r:embed="rId2"/>
          <a:stretch>
            <a:fillRect/>
          </a:stretch>
        </p:blipFill>
        <p:spPr>
          <a:xfrm>
            <a:off x="603849" y="1574574"/>
            <a:ext cx="7136493" cy="50059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noChangeArrowheads="1"/>
          </p:cNvSpPr>
          <p:nvPr>
            <p:ph type="title"/>
          </p:nvPr>
        </p:nvSpPr>
        <p:spPr>
          <a:xfrm>
            <a:off x="457200" y="274638"/>
            <a:ext cx="8229600" cy="817562"/>
          </a:xfrm>
        </p:spPr>
        <p:txBody>
          <a:bodyPr/>
          <a:lstStyle/>
          <a:p>
            <a:pPr algn="l"/>
            <a:r>
              <a:rPr lang="zh-CN" altLang="en-US" sz="3200" dirty="0" smtClean="0">
                <a:latin typeface="微软雅黑" panose="020B0503020204020204" charset="-122"/>
                <a:ea typeface="微软雅黑" panose="020B0503020204020204" charset="-122"/>
              </a:rPr>
              <a:t>开源框架概述</a:t>
            </a:r>
            <a:endParaRPr lang="zh-CN" altLang="en-US" sz="3200" dirty="0" smtClean="0">
              <a:latin typeface="微软雅黑" panose="020B0503020204020204" charset="-122"/>
              <a:ea typeface="微软雅黑" panose="020B0503020204020204" charset="-122"/>
            </a:endParaRPr>
          </a:p>
        </p:txBody>
      </p:sp>
      <p:sp>
        <p:nvSpPr>
          <p:cNvPr id="41986"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74C4E10-CA8B-403F-84E1-6A67500FD9F0}" type="slidenum">
              <a:rPr lang="zh-CN" altLang="en-US" smtClean="0"/>
            </a:fld>
            <a:endParaRPr lang="zh-CN" altLang="en-US" smtClean="0"/>
          </a:p>
        </p:txBody>
      </p:sp>
      <p:sp>
        <p:nvSpPr>
          <p:cNvPr id="41987" name="文本框 7"/>
          <p:cNvSpPr txBox="1">
            <a:spLocks noChangeArrowheads="1"/>
          </p:cNvSpPr>
          <p:nvPr/>
        </p:nvSpPr>
        <p:spPr bwMode="auto">
          <a:xfrm>
            <a:off x="457200" y="1092200"/>
            <a:ext cx="8169275"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buFont typeface="Wingdings" panose="05000000000000000000" pitchFamily="2" charset="2"/>
              <a:buChar char=""/>
            </a:pPr>
            <a:r>
              <a:rPr lang="zh-CN" altLang="zh-CN">
                <a:latin typeface="微软雅黑" panose="020B0503020204020204" charset="-122"/>
                <a:ea typeface="微软雅黑" panose="020B0503020204020204" charset="-122"/>
              </a:rPr>
              <a:t>深度学习研究的热潮持续高涨，各种开源深度学习框架也层出不穷，其中包括TensorFlow、Caffe、Keras、CNTK、Torch7、MXNet、Leaf、Theano、DeepLearning4、Lasagne、Neon等等。下图是各个开源框架在GitHub上的数据统计（</a:t>
            </a:r>
            <a:r>
              <a:rPr lang="en-US" altLang="zh-CN">
                <a:latin typeface="微软雅黑" panose="020B0503020204020204" charset="-122"/>
                <a:ea typeface="微软雅黑" panose="020B0503020204020204" charset="-122"/>
              </a:rPr>
              <a:t>2017</a:t>
            </a:r>
            <a:r>
              <a:rPr lang="zh-CN" altLang="en-US">
                <a:latin typeface="微软雅黑" panose="020B0503020204020204" charset="-122"/>
                <a:ea typeface="微软雅黑" panose="020B0503020204020204" charset="-122"/>
              </a:rPr>
              <a:t>年初</a:t>
            </a:r>
            <a:r>
              <a:rPr lang="zh-CN" altLang="zh-CN">
                <a:latin typeface="微软雅黑" panose="020B0503020204020204" charset="-122"/>
                <a:ea typeface="微软雅黑" panose="020B0503020204020204" charset="-122"/>
              </a:rPr>
              <a:t>）。</a:t>
            </a:r>
            <a:endParaRPr lang="zh-CN" altLang="zh-CN">
              <a:latin typeface="微软雅黑" panose="020B0503020204020204" charset="-122"/>
              <a:ea typeface="微软雅黑" panose="020B0503020204020204" charset="-122"/>
            </a:endParaRPr>
          </a:p>
        </p:txBody>
      </p:sp>
      <p:pic>
        <p:nvPicPr>
          <p:cNvPr id="4198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6463" y="2840038"/>
            <a:ext cx="7269162"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159853"/>
            <a:ext cx="7886700" cy="1325563"/>
          </a:xfrm>
        </p:spPr>
        <p:txBody>
          <a:bodyPr>
            <a:normAutofit/>
          </a:bodyPr>
          <a:lstStyle/>
          <a:p>
            <a:r>
              <a:rPr lang="zh-CN" altLang="en-US" sz="2800" dirty="0">
                <a:solidFill>
                  <a:schemeClr val="tx2"/>
                </a:solidFill>
                <a:latin typeface="微软雅黑" panose="020B0503020204020204" charset="-122"/>
                <a:ea typeface="微软雅黑" panose="020B0503020204020204" charset="-122"/>
              </a:rPr>
              <a:t>深度学习常用框架</a:t>
            </a:r>
            <a:endParaRPr lang="zh-CN" altLang="en-US" sz="2800" dirty="0">
              <a:solidFill>
                <a:schemeClr val="tx2"/>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282640" y="1177571"/>
            <a:ext cx="8861360" cy="5241889"/>
          </a:xfrm>
        </p:spPr>
        <p:txBody>
          <a:bodyPr>
            <a:noAutofit/>
          </a:bodyPr>
          <a:lstStyle/>
          <a:p>
            <a:pPr marL="0" indent="0">
              <a:lnSpc>
                <a:spcPct val="100000"/>
              </a:lnSpc>
              <a:buNone/>
            </a:pPr>
            <a:r>
              <a:rPr lang="en-US" altLang="zh-CN" sz="2000" dirty="0"/>
              <a:t>1</a:t>
            </a:r>
            <a:r>
              <a:rPr lang="zh-CN" altLang="en-US" sz="2000" dirty="0"/>
              <a:t>、</a:t>
            </a:r>
            <a:r>
              <a:rPr lang="en-US" altLang="zh-CN" sz="2000" dirty="0" err="1"/>
              <a:t>Tensorflow</a:t>
            </a:r>
            <a:endParaRPr lang="en-US" altLang="zh-CN" sz="2000" dirty="0"/>
          </a:p>
          <a:p>
            <a:pPr marL="0" indent="0">
              <a:lnSpc>
                <a:spcPct val="100000"/>
              </a:lnSpc>
              <a:buNone/>
            </a:pPr>
            <a:r>
              <a:rPr lang="en-US" altLang="zh-CN" sz="2000" dirty="0"/>
              <a:t> </a:t>
            </a:r>
            <a:r>
              <a:rPr lang="en-US" altLang="zh-CN" sz="2000" dirty="0" smtClean="0"/>
              <a:t>      Google</a:t>
            </a:r>
            <a:r>
              <a:rPr lang="zh-CN" altLang="en-US" sz="2000" dirty="0"/>
              <a:t>开源的一个深度学习框架，是一个使用数据流图进行数值计算的开放源代码软件库支持</a:t>
            </a:r>
            <a:r>
              <a:rPr lang="en-US" altLang="zh-CN" sz="2000" dirty="0" err="1"/>
              <a:t>c++</a:t>
            </a:r>
            <a:r>
              <a:rPr lang="zh-CN" altLang="en-US" sz="2000" dirty="0"/>
              <a:t>、</a:t>
            </a:r>
            <a:r>
              <a:rPr lang="en-US" altLang="zh-CN" sz="2000" dirty="0"/>
              <a:t>python</a:t>
            </a:r>
            <a:r>
              <a:rPr lang="zh-CN" altLang="en-US" sz="2000" dirty="0"/>
              <a:t>，使用静态图，称霸业界</a:t>
            </a:r>
            <a:endParaRPr lang="en-US" altLang="zh-CN" sz="2000" dirty="0"/>
          </a:p>
          <a:p>
            <a:pPr marL="0" indent="0">
              <a:lnSpc>
                <a:spcPct val="100000"/>
              </a:lnSpc>
              <a:buNone/>
            </a:pPr>
            <a:r>
              <a:rPr lang="en-US" altLang="zh-CN" sz="2000" dirty="0"/>
              <a:t>2</a:t>
            </a:r>
            <a:r>
              <a:rPr lang="zh-CN" altLang="en-US" sz="2000" dirty="0"/>
              <a:t>、</a:t>
            </a:r>
            <a:r>
              <a:rPr lang="en-US" altLang="zh-CN" sz="2000" dirty="0" err="1"/>
              <a:t>pytorch</a:t>
            </a:r>
            <a:endParaRPr lang="en-US" altLang="zh-CN" sz="2000" dirty="0"/>
          </a:p>
          <a:p>
            <a:pPr marL="0" indent="0">
              <a:lnSpc>
                <a:spcPct val="100000"/>
              </a:lnSpc>
              <a:buNone/>
            </a:pPr>
            <a:r>
              <a:rPr lang="zh-CN" altLang="en-US" sz="2000" dirty="0" smtClean="0"/>
              <a:t>       是</a:t>
            </a:r>
            <a:r>
              <a:rPr lang="zh-CN" altLang="en-US" sz="2000" dirty="0"/>
              <a:t>一个开源的</a:t>
            </a:r>
            <a:r>
              <a:rPr lang="en-US" altLang="zh-CN" sz="2000" dirty="0"/>
              <a:t>Python</a:t>
            </a:r>
            <a:r>
              <a:rPr lang="zh-CN" altLang="en-US" sz="2000" dirty="0"/>
              <a:t>机器学习库，基于</a:t>
            </a:r>
            <a:r>
              <a:rPr lang="en-US" altLang="zh-CN" sz="2000" dirty="0"/>
              <a:t>Torch</a:t>
            </a:r>
            <a:r>
              <a:rPr lang="zh-CN" altLang="en-US" sz="2000" dirty="0"/>
              <a:t>，使用动态图，制霸学界</a:t>
            </a:r>
            <a:endParaRPr lang="en-US" altLang="zh-CN" sz="2000" dirty="0"/>
          </a:p>
          <a:p>
            <a:pPr marL="0" indent="0">
              <a:lnSpc>
                <a:spcPct val="100000"/>
              </a:lnSpc>
              <a:buNone/>
            </a:pPr>
            <a:r>
              <a:rPr lang="en-US" altLang="zh-CN" sz="2000" dirty="0"/>
              <a:t>3</a:t>
            </a:r>
            <a:r>
              <a:rPr lang="zh-CN" altLang="en-US" sz="2000" dirty="0"/>
              <a:t>、</a:t>
            </a:r>
            <a:r>
              <a:rPr lang="en-US" altLang="zh-CN" sz="2000" dirty="0" err="1"/>
              <a:t>caffe</a:t>
            </a:r>
            <a:endParaRPr lang="en-US" altLang="zh-CN" sz="2000" dirty="0"/>
          </a:p>
          <a:p>
            <a:pPr marL="0" indent="0">
              <a:lnSpc>
                <a:spcPct val="100000"/>
              </a:lnSpc>
              <a:buNone/>
            </a:pPr>
            <a:r>
              <a:rPr lang="zh-CN" altLang="en-US" sz="2000" dirty="0" smtClean="0"/>
              <a:t>        是</a:t>
            </a:r>
            <a:r>
              <a:rPr lang="zh-CN" altLang="en-US" sz="2000" dirty="0"/>
              <a:t>一个清晰、高效、开源的深度学习框架，支持</a:t>
            </a:r>
            <a:r>
              <a:rPr lang="en-US" altLang="zh-CN" sz="2000" dirty="0"/>
              <a:t>python</a:t>
            </a:r>
            <a:r>
              <a:rPr lang="zh-CN" altLang="en-US" sz="2000" dirty="0"/>
              <a:t>、</a:t>
            </a:r>
            <a:r>
              <a:rPr lang="en-US" altLang="zh-CN" sz="2000" dirty="0" err="1"/>
              <a:t>c++</a:t>
            </a:r>
            <a:r>
              <a:rPr lang="zh-CN" altLang="en-US" sz="2000" dirty="0"/>
              <a:t>、</a:t>
            </a:r>
            <a:r>
              <a:rPr lang="en-US" altLang="zh-CN" sz="2000" dirty="0" err="1"/>
              <a:t>Matlab</a:t>
            </a:r>
            <a:endParaRPr lang="en-US" altLang="zh-CN" sz="2000" dirty="0"/>
          </a:p>
          <a:p>
            <a:pPr marL="0" indent="0">
              <a:lnSpc>
                <a:spcPct val="100000"/>
              </a:lnSpc>
              <a:buNone/>
            </a:pPr>
            <a:r>
              <a:rPr lang="en-US" altLang="zh-CN" sz="2000" dirty="0"/>
              <a:t>4</a:t>
            </a:r>
            <a:r>
              <a:rPr lang="zh-CN" altLang="en-US" sz="2000" dirty="0"/>
              <a:t>、</a:t>
            </a:r>
            <a:r>
              <a:rPr lang="en-US" altLang="zh-CN" sz="2000" dirty="0" err="1"/>
              <a:t>cntk</a:t>
            </a:r>
            <a:endParaRPr lang="en-US" altLang="zh-CN" sz="2000" dirty="0"/>
          </a:p>
          <a:p>
            <a:pPr marL="0" indent="0">
              <a:lnSpc>
                <a:spcPct val="100000"/>
              </a:lnSpc>
              <a:buNone/>
            </a:pPr>
            <a:r>
              <a:rPr lang="en-US" altLang="zh-CN" sz="2000" dirty="0"/>
              <a:t> </a:t>
            </a:r>
            <a:r>
              <a:rPr lang="en-US" altLang="zh-CN" sz="2000" dirty="0" smtClean="0"/>
              <a:t>        </a:t>
            </a:r>
            <a:r>
              <a:rPr lang="zh-CN" altLang="en-US" sz="2000" dirty="0" smtClean="0"/>
              <a:t>由于</a:t>
            </a:r>
            <a:r>
              <a:rPr lang="zh-CN" altLang="en-US" sz="2000" dirty="0"/>
              <a:t>文档和安装，源码工程化难懂，习惯写轻量级代码的研究人员望而却步</a:t>
            </a:r>
            <a:endParaRPr lang="en-US" altLang="zh-CN" sz="2000" dirty="0"/>
          </a:p>
          <a:p>
            <a:pPr marL="0" indent="0">
              <a:lnSpc>
                <a:spcPct val="100000"/>
              </a:lnSpc>
              <a:buNone/>
            </a:pPr>
            <a:r>
              <a:rPr lang="en-US" altLang="zh-CN" sz="2000" dirty="0"/>
              <a:t>5</a:t>
            </a:r>
            <a:r>
              <a:rPr lang="zh-CN" altLang="en-US" sz="2000" dirty="0"/>
              <a:t>、</a:t>
            </a:r>
            <a:r>
              <a:rPr lang="en-US" altLang="zh-CN" sz="2000" dirty="0" err="1"/>
              <a:t>keras</a:t>
            </a:r>
            <a:endParaRPr lang="en-US" altLang="zh-CN" sz="2000" dirty="0"/>
          </a:p>
          <a:p>
            <a:pPr marL="0" indent="0">
              <a:lnSpc>
                <a:spcPct val="100000"/>
              </a:lnSpc>
              <a:buNone/>
            </a:pPr>
            <a:r>
              <a:rPr lang="en-US" altLang="zh-CN" sz="2000" dirty="0"/>
              <a:t> </a:t>
            </a:r>
            <a:r>
              <a:rPr lang="en-US" altLang="zh-CN" sz="2000" dirty="0" smtClean="0"/>
              <a:t>         </a:t>
            </a:r>
            <a:r>
              <a:rPr lang="zh-CN" altLang="en-US" sz="2000" dirty="0" smtClean="0"/>
              <a:t>是</a:t>
            </a:r>
            <a:r>
              <a:rPr lang="zh-CN" altLang="en-US" sz="2000" dirty="0"/>
              <a:t>一个由</a:t>
            </a:r>
            <a:r>
              <a:rPr lang="en-US" altLang="zh-CN" sz="2000" dirty="0"/>
              <a:t>Python</a:t>
            </a:r>
            <a:r>
              <a:rPr lang="zh-CN" altLang="en-US" sz="2000" dirty="0"/>
              <a:t>编写的开源人工神经网络库，可以作为</a:t>
            </a:r>
            <a:r>
              <a:rPr lang="en-US" altLang="zh-CN" sz="2000" dirty="0" err="1"/>
              <a:t>Tensorflow</a:t>
            </a:r>
            <a:r>
              <a:rPr lang="zh-CN" altLang="en-US" sz="2000" dirty="0"/>
              <a:t>、</a:t>
            </a:r>
            <a:r>
              <a:rPr lang="en-US" altLang="zh-CN" sz="2000" dirty="0"/>
              <a:t>Microsoft-CNTK</a:t>
            </a:r>
            <a:r>
              <a:rPr lang="zh-CN" altLang="en-US" sz="2000" dirty="0"/>
              <a:t>和</a:t>
            </a:r>
            <a:r>
              <a:rPr lang="en-US" altLang="zh-CN" sz="2000" dirty="0"/>
              <a:t>Theano</a:t>
            </a:r>
            <a:r>
              <a:rPr lang="zh-CN" altLang="en-US" sz="2000" dirty="0"/>
              <a:t>的高阶</a:t>
            </a:r>
            <a:r>
              <a:rPr lang="en-US" altLang="zh-CN" sz="2000" dirty="0"/>
              <a:t>API</a:t>
            </a:r>
            <a:endParaRPr lang="zh-CN" altLang="en-US"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noChangeArrowheads="1"/>
          </p:cNvSpPr>
          <p:nvPr>
            <p:ph type="title"/>
          </p:nvPr>
        </p:nvSpPr>
        <p:spPr>
          <a:xfrm>
            <a:off x="457200" y="274638"/>
            <a:ext cx="8229600" cy="817562"/>
          </a:xfrm>
        </p:spPr>
        <p:txBody>
          <a:bodyPr/>
          <a:lstStyle/>
          <a:p>
            <a:pPr algn="l"/>
            <a:r>
              <a:rPr lang="zh-CN" altLang="en-US" sz="3200" dirty="0" smtClean="0">
                <a:latin typeface="微软雅黑" panose="020B0503020204020204" charset="-122"/>
                <a:ea typeface="微软雅黑" panose="020B0503020204020204" charset="-122"/>
              </a:rPr>
              <a:t>深度学习场景</a:t>
            </a:r>
            <a:endParaRPr lang="zh-CN" altLang="en-US" sz="3200" dirty="0" smtClean="0">
              <a:latin typeface="微软雅黑" panose="020B0503020204020204" charset="-122"/>
              <a:ea typeface="微软雅黑" panose="020B0503020204020204" charset="-122"/>
            </a:endParaRPr>
          </a:p>
        </p:txBody>
      </p:sp>
      <p:sp>
        <p:nvSpPr>
          <p:cNvPr id="10242"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6862553-E58B-45AA-8A6A-0E354B217BF5}" type="slidenum">
              <a:rPr lang="zh-CN" altLang="en-US" smtClean="0"/>
            </a:fld>
            <a:endParaRPr lang="zh-CN" altLang="en-US" smtClean="0"/>
          </a:p>
        </p:txBody>
      </p:sp>
      <p:sp>
        <p:nvSpPr>
          <p:cNvPr id="10243" name="文本框 5"/>
          <p:cNvSpPr txBox="1">
            <a:spLocks noChangeArrowheads="1"/>
          </p:cNvSpPr>
          <p:nvPr/>
        </p:nvSpPr>
        <p:spPr bwMode="auto">
          <a:xfrm>
            <a:off x="457200" y="1092200"/>
            <a:ext cx="8229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a:latin typeface="微软雅黑" panose="020B0503020204020204" charset="-122"/>
                <a:ea typeface="微软雅黑" panose="020B0503020204020204" charset="-122"/>
              </a:rPr>
              <a:t>当前深度学习使用的场景主要在无人驾驶，人脸识别，拍照购，智能客服，文字识别，语音识别，目标检测，图片分类等方面。</a:t>
            </a:r>
            <a:endParaRPr lang="zh-CN" altLang="en-US" sz="2400">
              <a:latin typeface="微软雅黑" panose="020B0503020204020204" charset="-122"/>
              <a:ea typeface="微软雅黑" panose="020B0503020204020204" charset="-122"/>
            </a:endParaRPr>
          </a:p>
        </p:txBody>
      </p:sp>
      <p:sp>
        <p:nvSpPr>
          <p:cNvPr id="7" name="圆角矩形 6"/>
          <p:cNvSpPr/>
          <p:nvPr/>
        </p:nvSpPr>
        <p:spPr>
          <a:xfrm>
            <a:off x="3656013" y="3462338"/>
            <a:ext cx="1717675" cy="87471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深度学习</a:t>
            </a:r>
            <a:endParaRPr lang="zh-CN" altLang="en-US" noProof="1"/>
          </a:p>
        </p:txBody>
      </p:sp>
      <p:sp>
        <p:nvSpPr>
          <p:cNvPr id="8" name="圆角矩形 7"/>
          <p:cNvSpPr/>
          <p:nvPr/>
        </p:nvSpPr>
        <p:spPr>
          <a:xfrm>
            <a:off x="1766888" y="3644900"/>
            <a:ext cx="1717675" cy="5111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无人驾驶</a:t>
            </a:r>
            <a:endParaRPr lang="zh-CN" altLang="en-US" noProof="1"/>
          </a:p>
        </p:txBody>
      </p:sp>
      <p:sp>
        <p:nvSpPr>
          <p:cNvPr id="9" name="圆角矩形 8"/>
          <p:cNvSpPr/>
          <p:nvPr/>
        </p:nvSpPr>
        <p:spPr>
          <a:xfrm>
            <a:off x="1766888" y="2784475"/>
            <a:ext cx="1717675" cy="5111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人脸识别</a:t>
            </a:r>
            <a:endParaRPr lang="zh-CN" altLang="en-US" noProof="1"/>
          </a:p>
        </p:txBody>
      </p:sp>
      <p:sp>
        <p:nvSpPr>
          <p:cNvPr id="10" name="圆角矩形 9"/>
          <p:cNvSpPr/>
          <p:nvPr/>
        </p:nvSpPr>
        <p:spPr>
          <a:xfrm>
            <a:off x="5538788" y="3644900"/>
            <a:ext cx="1717675" cy="5111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拍照购</a:t>
            </a:r>
            <a:endParaRPr lang="zh-CN" altLang="en-US" noProof="1"/>
          </a:p>
        </p:txBody>
      </p:sp>
      <p:sp>
        <p:nvSpPr>
          <p:cNvPr id="11" name="圆角矩形 10"/>
          <p:cNvSpPr/>
          <p:nvPr/>
        </p:nvSpPr>
        <p:spPr>
          <a:xfrm>
            <a:off x="3656013" y="4508500"/>
            <a:ext cx="1717675" cy="5127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智能客服</a:t>
            </a:r>
            <a:endParaRPr lang="zh-CN" altLang="en-US" noProof="1"/>
          </a:p>
        </p:txBody>
      </p:sp>
      <p:sp>
        <p:nvSpPr>
          <p:cNvPr id="12" name="圆角矩形 11"/>
          <p:cNvSpPr/>
          <p:nvPr/>
        </p:nvSpPr>
        <p:spPr>
          <a:xfrm>
            <a:off x="3656013" y="2784475"/>
            <a:ext cx="1717675" cy="5111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文字识别</a:t>
            </a:r>
            <a:endParaRPr lang="zh-CN" altLang="en-US" noProof="1"/>
          </a:p>
        </p:txBody>
      </p:sp>
      <p:sp>
        <p:nvSpPr>
          <p:cNvPr id="13" name="圆角矩形 12"/>
          <p:cNvSpPr/>
          <p:nvPr/>
        </p:nvSpPr>
        <p:spPr>
          <a:xfrm>
            <a:off x="5538788" y="4508500"/>
            <a:ext cx="1717675" cy="5127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目标检测</a:t>
            </a:r>
            <a:endParaRPr lang="zh-CN" altLang="en-US" noProof="1"/>
          </a:p>
        </p:txBody>
      </p:sp>
      <p:sp>
        <p:nvSpPr>
          <p:cNvPr id="14" name="圆角矩形 13"/>
          <p:cNvSpPr/>
          <p:nvPr/>
        </p:nvSpPr>
        <p:spPr>
          <a:xfrm>
            <a:off x="1766888" y="4508500"/>
            <a:ext cx="1717675" cy="5127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图像分类</a:t>
            </a:r>
            <a:endParaRPr lang="zh-CN" altLang="en-US" noProof="1"/>
          </a:p>
        </p:txBody>
      </p:sp>
      <p:sp>
        <p:nvSpPr>
          <p:cNvPr id="15" name="圆角矩形 14"/>
          <p:cNvSpPr/>
          <p:nvPr/>
        </p:nvSpPr>
        <p:spPr>
          <a:xfrm>
            <a:off x="5538788" y="2784475"/>
            <a:ext cx="1717675" cy="5111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语音识别</a:t>
            </a:r>
            <a:endParaRPr lang="zh-CN" altLang="en-US" noProof="1"/>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p:cNvSpPr>
            <a:spLocks noGrp="1" noChangeArrowheads="1"/>
          </p:cNvSpPr>
          <p:nvPr>
            <p:ph type="title"/>
          </p:nvPr>
        </p:nvSpPr>
        <p:spPr>
          <a:xfrm>
            <a:off x="457200" y="274638"/>
            <a:ext cx="8229600" cy="817562"/>
          </a:xfrm>
        </p:spPr>
        <p:txBody>
          <a:bodyPr/>
          <a:lstStyle/>
          <a:p>
            <a:pPr algn="l"/>
            <a:r>
              <a:rPr lang="zh-CN" altLang="en-US" sz="3200" dirty="0" smtClean="0">
                <a:latin typeface="微软雅黑" panose="020B0503020204020204" charset="-122"/>
                <a:ea typeface="微软雅黑" panose="020B0503020204020204" charset="-122"/>
              </a:rPr>
              <a:t>深度学习场景 </a:t>
            </a:r>
            <a:r>
              <a:rPr lang="en-US" altLang="zh-CN" sz="3200" dirty="0" smtClean="0">
                <a:latin typeface="微软雅黑" panose="020B0503020204020204" charset="-122"/>
                <a:ea typeface="微软雅黑" panose="020B0503020204020204" charset="-122"/>
              </a:rPr>
              <a:t>- </a:t>
            </a:r>
            <a:r>
              <a:rPr lang="zh-CN" altLang="en-US" sz="3200" dirty="0" smtClean="0">
                <a:latin typeface="微软雅黑" panose="020B0503020204020204" charset="-122"/>
                <a:ea typeface="微软雅黑" panose="020B0503020204020204" charset="-122"/>
              </a:rPr>
              <a:t>无人驾驶</a:t>
            </a:r>
            <a:endParaRPr lang="zh-CN" altLang="en-US" sz="3200" dirty="0" smtClean="0">
              <a:latin typeface="微软雅黑" panose="020B0503020204020204" charset="-122"/>
              <a:ea typeface="微软雅黑" panose="020B0503020204020204" charset="-122"/>
            </a:endParaRPr>
          </a:p>
        </p:txBody>
      </p:sp>
      <p:sp>
        <p:nvSpPr>
          <p:cNvPr id="12290"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7D14FF8-CDC4-43B6-9E46-B7AD7A83A1D2}" type="slidenum">
              <a:rPr lang="zh-CN" altLang="en-US" smtClean="0"/>
            </a:fld>
            <a:endParaRPr lang="zh-CN" altLang="en-US" smtClean="0"/>
          </a:p>
        </p:txBody>
      </p:sp>
      <p:sp>
        <p:nvSpPr>
          <p:cNvPr id="12291" name="文本框 2"/>
          <p:cNvSpPr txBox="1">
            <a:spLocks noChangeArrowheads="1"/>
          </p:cNvSpPr>
          <p:nvPr/>
        </p:nvSpPr>
        <p:spPr bwMode="auto">
          <a:xfrm>
            <a:off x="457200" y="1092200"/>
            <a:ext cx="82296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latin typeface="微软雅黑" panose="020B0503020204020204" charset="-122"/>
                <a:ea typeface="微软雅黑" panose="020B0503020204020204" charset="-122"/>
              </a:rPr>
              <a:t>无人驾驶</a:t>
            </a:r>
            <a:r>
              <a:rPr lang="zh-CN" altLang="en-US">
                <a:latin typeface="微软雅黑" panose="020B0503020204020204" charset="-122"/>
                <a:ea typeface="微软雅黑" panose="020B0503020204020204" charset="-122"/>
              </a:rPr>
              <a:t>：深度学习利用其深层的神经网络，通过一定的算法能训练出一个识别率非常高的分类器，从而能够使环境感知部分高精度的完成，为驾驶决策模块提供正确的环境信息，保证无人驾驶正常的完成。</a:t>
            </a:r>
            <a:endParaRPr lang="zh-CN" altLang="en-US">
              <a:latin typeface="微软雅黑" panose="020B0503020204020204" charset="-122"/>
              <a:ea typeface="微软雅黑" panose="020B0503020204020204" charset="-122"/>
            </a:endParaRPr>
          </a:p>
        </p:txBody>
      </p:sp>
      <p:pic>
        <p:nvPicPr>
          <p:cNvPr id="12292" name="图片 4" descr="timg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3313" y="2222500"/>
            <a:ext cx="701357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noChangeArrowheads="1"/>
          </p:cNvSpPr>
          <p:nvPr>
            <p:ph type="title"/>
          </p:nvPr>
        </p:nvSpPr>
        <p:spPr>
          <a:xfrm>
            <a:off x="457200" y="274638"/>
            <a:ext cx="8229600" cy="817562"/>
          </a:xfrm>
        </p:spPr>
        <p:txBody>
          <a:bodyPr/>
          <a:lstStyle/>
          <a:p>
            <a:pPr algn="l"/>
            <a:r>
              <a:rPr lang="zh-CN" altLang="en-US" sz="3200" dirty="0" smtClean="0">
                <a:latin typeface="微软雅黑" panose="020B0503020204020204" charset="-122"/>
                <a:ea typeface="微软雅黑" panose="020B0503020204020204" charset="-122"/>
              </a:rPr>
              <a:t>深度学习场景 </a:t>
            </a:r>
            <a:r>
              <a:rPr lang="en-US" altLang="zh-CN" sz="3200" dirty="0" smtClean="0">
                <a:latin typeface="微软雅黑" panose="020B0503020204020204" charset="-122"/>
                <a:ea typeface="微软雅黑" panose="020B0503020204020204" charset="-122"/>
              </a:rPr>
              <a:t>- </a:t>
            </a:r>
            <a:r>
              <a:rPr lang="zh-CN" altLang="en-US" sz="3200" dirty="0" smtClean="0">
                <a:latin typeface="微软雅黑" panose="020B0503020204020204" charset="-122"/>
                <a:ea typeface="微软雅黑" panose="020B0503020204020204" charset="-122"/>
              </a:rPr>
              <a:t>人脸识别</a:t>
            </a:r>
            <a:endParaRPr lang="zh-CN" altLang="en-US" sz="3200" dirty="0" smtClean="0">
              <a:latin typeface="微软雅黑" panose="020B0503020204020204" charset="-122"/>
              <a:ea typeface="微软雅黑" panose="020B0503020204020204" charset="-122"/>
            </a:endParaRPr>
          </a:p>
        </p:txBody>
      </p:sp>
      <p:sp>
        <p:nvSpPr>
          <p:cNvPr id="13314"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C39F2A6-AF1F-4690-89A1-D34505266736}" type="slidenum">
              <a:rPr lang="zh-CN" altLang="en-US" smtClean="0"/>
            </a:fld>
            <a:endParaRPr lang="zh-CN" altLang="en-US" smtClean="0"/>
          </a:p>
        </p:txBody>
      </p:sp>
      <p:sp>
        <p:nvSpPr>
          <p:cNvPr id="13315" name="文本框 2"/>
          <p:cNvSpPr txBox="1">
            <a:spLocks noChangeArrowheads="1"/>
          </p:cNvSpPr>
          <p:nvPr/>
        </p:nvSpPr>
        <p:spPr bwMode="auto">
          <a:xfrm>
            <a:off x="457200" y="1092200"/>
            <a:ext cx="82296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latin typeface="微软雅黑" panose="020B0503020204020204" charset="-122"/>
                <a:ea typeface="微软雅黑" panose="020B0503020204020204" charset="-122"/>
              </a:rPr>
              <a:t>人脸识别</a:t>
            </a:r>
            <a:r>
              <a:rPr lang="zh-CN" altLang="en-US">
                <a:latin typeface="微软雅黑" panose="020B0503020204020204" charset="-122"/>
                <a:ea typeface="微软雅黑" panose="020B0503020204020204" charset="-122"/>
              </a:rPr>
              <a:t>：人脸信息的识别，是对人脸的信息加以提取然后进行识别的办法，一个最重要的目标就是分辨不同人的信息，辨别身份。面部识别的主要方式有：几何结构、子空间局部特征以及深度学习。</a:t>
            </a:r>
            <a:endParaRPr lang="zh-CN" altLang="en-US">
              <a:latin typeface="微软雅黑" panose="020B0503020204020204" charset="-122"/>
              <a:ea typeface="微软雅黑" panose="020B0503020204020204" charset="-122"/>
            </a:endParaRPr>
          </a:p>
        </p:txBody>
      </p:sp>
      <p:pic>
        <p:nvPicPr>
          <p:cNvPr id="13316"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88" y="2254250"/>
            <a:ext cx="6615112"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p:nvPr/>
        </p:nvSpPr>
        <p:spPr>
          <a:xfrm>
            <a:off x="6969125" y="2408238"/>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安防领域</a:t>
            </a:r>
            <a:endParaRPr lang="zh-CN" altLang="en-US" noProof="1"/>
          </a:p>
        </p:txBody>
      </p:sp>
      <p:sp>
        <p:nvSpPr>
          <p:cNvPr id="7" name="圆角矩形 6"/>
          <p:cNvSpPr/>
          <p:nvPr/>
        </p:nvSpPr>
        <p:spPr>
          <a:xfrm>
            <a:off x="6969125" y="3116263"/>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开户审核</a:t>
            </a:r>
            <a:endParaRPr lang="zh-CN" altLang="en-US" noProof="1"/>
          </a:p>
        </p:txBody>
      </p:sp>
      <p:sp>
        <p:nvSpPr>
          <p:cNvPr id="8" name="圆角矩形 7"/>
          <p:cNvSpPr/>
          <p:nvPr/>
        </p:nvSpPr>
        <p:spPr>
          <a:xfrm>
            <a:off x="6969125" y="3836988"/>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考勤门禁</a:t>
            </a:r>
            <a:endParaRPr lang="zh-CN" altLang="en-US" noProof="1"/>
          </a:p>
        </p:txBody>
      </p:sp>
      <p:sp>
        <p:nvSpPr>
          <p:cNvPr id="10" name="圆角矩形 9"/>
          <p:cNvSpPr/>
          <p:nvPr/>
        </p:nvSpPr>
        <p:spPr>
          <a:xfrm>
            <a:off x="6969125" y="4581525"/>
            <a:ext cx="1717675" cy="5111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noProof="1"/>
              <a:t>......</a:t>
            </a:r>
            <a:endParaRPr lang="en-US" altLang="zh-CN" noProof="1"/>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noChangeArrowheads="1"/>
          </p:cNvSpPr>
          <p:nvPr>
            <p:ph type="title"/>
          </p:nvPr>
        </p:nvSpPr>
        <p:spPr>
          <a:xfrm>
            <a:off x="457200" y="274638"/>
            <a:ext cx="8229600" cy="817562"/>
          </a:xfrm>
        </p:spPr>
        <p:txBody>
          <a:bodyPr/>
          <a:lstStyle/>
          <a:p>
            <a:pPr algn="l"/>
            <a:r>
              <a:rPr lang="zh-CN" altLang="en-US" sz="3200" dirty="0" smtClean="0">
                <a:latin typeface="微软雅黑" panose="020B0503020204020204" charset="-122"/>
                <a:ea typeface="微软雅黑" panose="020B0503020204020204" charset="-122"/>
              </a:rPr>
              <a:t>深度学习场景 </a:t>
            </a:r>
            <a:r>
              <a:rPr lang="en-US" altLang="zh-CN" sz="3200" dirty="0" smtClean="0">
                <a:latin typeface="微软雅黑" panose="020B0503020204020204" charset="-122"/>
                <a:ea typeface="微软雅黑" panose="020B0503020204020204" charset="-122"/>
              </a:rPr>
              <a:t>- </a:t>
            </a:r>
            <a:r>
              <a:rPr lang="zh-CN" altLang="en-US" sz="3200" dirty="0" smtClean="0">
                <a:latin typeface="微软雅黑" panose="020B0503020204020204" charset="-122"/>
                <a:ea typeface="微软雅黑" panose="020B0503020204020204" charset="-122"/>
              </a:rPr>
              <a:t>文字识别</a:t>
            </a:r>
            <a:endParaRPr lang="zh-CN" altLang="en-US" sz="3200" dirty="0" smtClean="0">
              <a:latin typeface="微软雅黑" panose="020B0503020204020204" charset="-122"/>
              <a:ea typeface="微软雅黑" panose="020B0503020204020204" charset="-122"/>
            </a:endParaRPr>
          </a:p>
        </p:txBody>
      </p:sp>
      <p:sp>
        <p:nvSpPr>
          <p:cNvPr id="14338"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B03E470-F5E7-42A4-8E95-4EC76EDCFF7E}" type="slidenum">
              <a:rPr lang="zh-CN" altLang="en-US" smtClean="0"/>
            </a:fld>
            <a:endParaRPr lang="zh-CN" altLang="en-US" smtClean="0"/>
          </a:p>
        </p:txBody>
      </p:sp>
      <p:sp>
        <p:nvSpPr>
          <p:cNvPr id="14339" name="文本框 2"/>
          <p:cNvSpPr txBox="1">
            <a:spLocks noChangeArrowheads="1"/>
          </p:cNvSpPr>
          <p:nvPr/>
        </p:nvSpPr>
        <p:spPr bwMode="auto">
          <a:xfrm>
            <a:off x="457200" y="1092200"/>
            <a:ext cx="82296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latin typeface="微软雅黑" panose="020B0503020204020204" charset="-122"/>
                <a:ea typeface="微软雅黑" panose="020B0503020204020204" charset="-122"/>
              </a:rPr>
              <a:t>文字识别</a:t>
            </a:r>
            <a:r>
              <a:rPr lang="zh-CN" altLang="en-US">
                <a:latin typeface="微软雅黑" panose="020B0503020204020204" charset="-122"/>
                <a:ea typeface="微软雅黑" panose="020B0503020204020204" charset="-122"/>
              </a:rPr>
              <a:t>：基于深度学习的文字识别系统的实现方法，属于图像处理技术领域，将包含文字的图片进行预处理、切分、识别，重组成一段文本，从而实现图片到文本的转换。涉及到图像预处理、图片切分、图片识别和文字重组。</a:t>
            </a:r>
            <a:endParaRPr lang="zh-CN" altLang="en-US">
              <a:latin typeface="微软雅黑" panose="020B0503020204020204" charset="-122"/>
              <a:ea typeface="微软雅黑" panose="020B0503020204020204" charset="-122"/>
            </a:endParaRPr>
          </a:p>
        </p:txBody>
      </p:sp>
      <p:sp>
        <p:nvSpPr>
          <p:cNvPr id="9" name="圆角矩形 8"/>
          <p:cNvSpPr/>
          <p:nvPr/>
        </p:nvSpPr>
        <p:spPr>
          <a:xfrm>
            <a:off x="6969125" y="2408238"/>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审核</a:t>
            </a:r>
            <a:endParaRPr lang="zh-CN" altLang="en-US" noProof="1"/>
          </a:p>
        </p:txBody>
      </p:sp>
      <p:sp>
        <p:nvSpPr>
          <p:cNvPr id="7" name="圆角矩形 6"/>
          <p:cNvSpPr/>
          <p:nvPr/>
        </p:nvSpPr>
        <p:spPr>
          <a:xfrm>
            <a:off x="6969125" y="3116263"/>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车牌识别</a:t>
            </a:r>
            <a:endParaRPr lang="zh-CN" altLang="en-US" noProof="1"/>
          </a:p>
        </p:txBody>
      </p:sp>
      <p:sp>
        <p:nvSpPr>
          <p:cNvPr id="8" name="圆角矩形 7"/>
          <p:cNvSpPr/>
          <p:nvPr/>
        </p:nvSpPr>
        <p:spPr>
          <a:xfrm>
            <a:off x="6969125" y="3836988"/>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文档识别</a:t>
            </a:r>
            <a:endParaRPr lang="zh-CN" altLang="en-US" noProof="1"/>
          </a:p>
        </p:txBody>
      </p:sp>
      <p:pic>
        <p:nvPicPr>
          <p:cNvPr id="14343"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2389188"/>
            <a:ext cx="5994400" cy="276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9"/>
          <p:cNvSpPr/>
          <p:nvPr/>
        </p:nvSpPr>
        <p:spPr>
          <a:xfrm>
            <a:off x="6969125" y="4572000"/>
            <a:ext cx="1717675" cy="5111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noProof="1"/>
              <a:t>......</a:t>
            </a:r>
            <a:endParaRPr lang="en-US" altLang="zh-CN" noProof="1"/>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a:xfrm>
            <a:off x="590550" y="57150"/>
            <a:ext cx="8686800" cy="1325563"/>
          </a:xfrm>
        </p:spPr>
        <p:txBody>
          <a:bodyPr>
            <a:normAutofit/>
          </a:bodyPr>
          <a:lstStyle/>
          <a:p>
            <a:r>
              <a:rPr lang="zh-CN" altLang="en-US" sz="4000" dirty="0">
                <a:latin typeface="黑体" panose="02010609060101010101" pitchFamily="49" charset="-122"/>
                <a:ea typeface="黑体" panose="02010609060101010101" pitchFamily="49" charset="-122"/>
              </a:rPr>
              <a:t>动 机</a:t>
            </a:r>
            <a:r>
              <a:rPr lang="en-US" altLang="zh-CN" sz="4000" dirty="0">
                <a:latin typeface="黑体" panose="02010609060101010101" pitchFamily="49" charset="-122"/>
                <a:ea typeface="黑体" panose="02010609060101010101" pitchFamily="49" charset="-122"/>
              </a:rPr>
              <a:t>——</a:t>
            </a:r>
            <a:r>
              <a:rPr lang="zh-CN" altLang="en-US" sz="4000" dirty="0">
                <a:latin typeface="黑体" panose="02010609060101010101" pitchFamily="49" charset="-122"/>
                <a:ea typeface="黑体" panose="02010609060101010101" pitchFamily="49" charset="-122"/>
              </a:rPr>
              <a:t>为什么采用层次网络结构</a:t>
            </a:r>
            <a:endParaRPr lang="zh-CN" altLang="en-US" sz="4000" dirty="0">
              <a:latin typeface="黑体" panose="02010609060101010101" pitchFamily="49" charset="-122"/>
              <a:ea typeface="黑体" panose="02010609060101010101" pitchFamily="49" charset="-122"/>
            </a:endParaRPr>
          </a:p>
        </p:txBody>
      </p:sp>
      <p:sp>
        <p:nvSpPr>
          <p:cNvPr id="30722" name="Rectangle 3"/>
          <p:cNvSpPr>
            <a:spLocks noGrp="1"/>
          </p:cNvSpPr>
          <p:nvPr>
            <p:ph type="body" idx="1"/>
          </p:nvPr>
        </p:nvSpPr>
        <p:spPr>
          <a:xfrm>
            <a:off x="386555" y="1657350"/>
            <a:ext cx="8539957" cy="4972050"/>
          </a:xfrm>
        </p:spPr>
        <p:txBody>
          <a:bodyPr>
            <a:normAutofit fontScale="92500" lnSpcReduction="10000"/>
          </a:bodyPr>
          <a:lstStyle/>
          <a:p>
            <a:pPr>
              <a:lnSpc>
                <a:spcPct val="110000"/>
              </a:lnSpc>
            </a:pPr>
            <a:r>
              <a:rPr lang="zh-CN" altLang="en-US" sz="2800" b="1" dirty="0" smtClean="0">
                <a:latin typeface="楷体" panose="02010609060101010101" pitchFamily="49" charset="-122"/>
                <a:ea typeface="楷体" panose="02010609060101010101" pitchFamily="49" charset="-122"/>
              </a:rPr>
              <a:t>浅层学习的局限</a:t>
            </a:r>
            <a:endParaRPr lang="zh-CN" altLang="en-US" sz="2800" b="1" dirty="0" smtClean="0">
              <a:latin typeface="楷体" panose="02010609060101010101" pitchFamily="49" charset="-122"/>
              <a:ea typeface="楷体" panose="02010609060101010101" pitchFamily="49" charset="-122"/>
            </a:endParaRPr>
          </a:p>
          <a:p>
            <a:pPr>
              <a:lnSpc>
                <a:spcPct val="110000"/>
              </a:lnSpc>
              <a:buFont typeface="Wingdings" panose="05000000000000000000" pitchFamily="2" charset="2"/>
              <a:buChar char="ü"/>
            </a:pPr>
            <a:r>
              <a:rPr lang="zh-CN" altLang="en-US" sz="2800" dirty="0" smtClean="0">
                <a:latin typeface="楷体" panose="02010609060101010101" pitchFamily="49" charset="-122"/>
                <a:ea typeface="楷体" panose="02010609060101010101" pitchFamily="49" charset="-122"/>
              </a:rPr>
              <a:t>人工神经网络（</a:t>
            </a:r>
            <a:r>
              <a:rPr lang="en-US" altLang="zh-CN" sz="2800" dirty="0" smtClean="0">
                <a:latin typeface="楷体" panose="02010609060101010101" pitchFamily="49" charset="-122"/>
                <a:ea typeface="楷体" panose="02010609060101010101" pitchFamily="49" charset="-122"/>
              </a:rPr>
              <a:t>BP</a:t>
            </a:r>
            <a:r>
              <a:rPr lang="zh-CN" altLang="en-US" sz="2800" dirty="0" smtClean="0">
                <a:latin typeface="楷体" panose="02010609060101010101" pitchFamily="49" charset="-122"/>
                <a:ea typeface="楷体" panose="02010609060101010101" pitchFamily="49" charset="-122"/>
              </a:rPr>
              <a:t>算法）</a:t>
            </a:r>
            <a:endParaRPr lang="zh-CN" altLang="en-US" sz="2800" dirty="0" smtClean="0">
              <a:latin typeface="楷体" panose="02010609060101010101" pitchFamily="49" charset="-122"/>
              <a:ea typeface="楷体" panose="02010609060101010101" pitchFamily="49" charset="-122"/>
            </a:endParaRPr>
          </a:p>
          <a:p>
            <a:pPr>
              <a:lnSpc>
                <a:spcPct val="110000"/>
              </a:lnSpc>
              <a:buFont typeface="Arial" panose="020B0604020202020204" pitchFamily="34" charset="0"/>
              <a:buNone/>
            </a:pPr>
            <a:r>
              <a:rPr lang="en-US" altLang="zh-CN" sz="2800" dirty="0" smtClean="0">
                <a:latin typeface="楷体" panose="02010609060101010101" pitchFamily="49" charset="-122"/>
                <a:ea typeface="楷体" panose="02010609060101010101" pitchFamily="49" charset="-122"/>
              </a:rPr>
              <a:t>—</a:t>
            </a:r>
            <a:r>
              <a:rPr lang="zh-CN" altLang="en-US" sz="2800" dirty="0" smtClean="0">
                <a:latin typeface="楷体" panose="02010609060101010101" pitchFamily="49" charset="-122"/>
                <a:ea typeface="楷体" panose="02010609060101010101" pitchFamily="49" charset="-122"/>
              </a:rPr>
              <a:t>虽被称作多层感知机，但实际是种只含有一层隐层节点的浅层模型</a:t>
            </a:r>
            <a:endParaRPr lang="en-US" altLang="zh-CN" sz="2800" dirty="0" smtClean="0">
              <a:latin typeface="楷体" panose="02010609060101010101" pitchFamily="49" charset="-122"/>
              <a:ea typeface="楷体" panose="02010609060101010101" pitchFamily="49" charset="-122"/>
            </a:endParaRPr>
          </a:p>
          <a:p>
            <a:pPr>
              <a:lnSpc>
                <a:spcPct val="110000"/>
              </a:lnSpc>
              <a:buFont typeface="Wingdings" panose="05000000000000000000" pitchFamily="2" charset="2"/>
              <a:buChar char="ü"/>
            </a:pPr>
            <a:r>
              <a:rPr lang="en-US" altLang="zh-CN" sz="2800" dirty="0" smtClean="0">
                <a:latin typeface="楷体" panose="02010609060101010101" pitchFamily="49" charset="-122"/>
                <a:ea typeface="楷体" panose="02010609060101010101" pitchFamily="49" charset="-122"/>
              </a:rPr>
              <a:t>SVM</a:t>
            </a:r>
            <a:r>
              <a:rPr lang="zh-CN" altLang="en-US" sz="2800" dirty="0" smtClean="0">
                <a:latin typeface="楷体" panose="02010609060101010101" pitchFamily="49" charset="-122"/>
                <a:ea typeface="楷体" panose="02010609060101010101" pitchFamily="49" charset="-122"/>
              </a:rPr>
              <a:t>、</a:t>
            </a:r>
            <a:r>
              <a:rPr lang="en-US" altLang="zh-CN" sz="2800" dirty="0" smtClean="0">
                <a:latin typeface="楷体" panose="02010609060101010101" pitchFamily="49" charset="-122"/>
                <a:ea typeface="楷体" panose="02010609060101010101" pitchFamily="49" charset="-122"/>
              </a:rPr>
              <a:t>Boosting</a:t>
            </a:r>
            <a:r>
              <a:rPr lang="zh-CN" altLang="en-US" sz="2800" dirty="0" smtClean="0">
                <a:latin typeface="楷体" panose="02010609060101010101" pitchFamily="49" charset="-122"/>
                <a:ea typeface="楷体" panose="02010609060101010101" pitchFamily="49" charset="-122"/>
              </a:rPr>
              <a:t>、最大熵方法（如</a:t>
            </a:r>
            <a:r>
              <a:rPr lang="en-US" altLang="zh-CN" sz="2800" dirty="0" smtClean="0">
                <a:latin typeface="楷体" panose="02010609060101010101" pitchFamily="49" charset="-122"/>
                <a:ea typeface="楷体" panose="02010609060101010101" pitchFamily="49" charset="-122"/>
              </a:rPr>
              <a:t>LR</a:t>
            </a:r>
            <a:r>
              <a:rPr lang="zh-CN" altLang="en-US" sz="2800" dirty="0" smtClean="0">
                <a:latin typeface="楷体" panose="02010609060101010101" pitchFamily="49" charset="-122"/>
                <a:ea typeface="楷体" panose="02010609060101010101" pitchFamily="49" charset="-122"/>
              </a:rPr>
              <a:t>，</a:t>
            </a:r>
            <a:r>
              <a:rPr lang="en-US" altLang="zh-CN" sz="2800" dirty="0" smtClean="0">
                <a:latin typeface="楷体" panose="02010609060101010101" pitchFamily="49" charset="-122"/>
                <a:ea typeface="楷体" panose="02010609060101010101" pitchFamily="49" charset="-122"/>
              </a:rPr>
              <a:t>Logistic Regression</a:t>
            </a:r>
            <a:r>
              <a:rPr lang="zh-CN" altLang="en-US" sz="2800" dirty="0" smtClean="0">
                <a:latin typeface="楷体" panose="02010609060101010101" pitchFamily="49" charset="-122"/>
                <a:ea typeface="楷体" panose="02010609060101010101" pitchFamily="49" charset="-122"/>
              </a:rPr>
              <a:t>）</a:t>
            </a:r>
            <a:endParaRPr lang="zh-CN" altLang="en-US" sz="2800" dirty="0" smtClean="0">
              <a:latin typeface="楷体" panose="02010609060101010101" pitchFamily="49" charset="-122"/>
              <a:ea typeface="楷体" panose="02010609060101010101" pitchFamily="49" charset="-122"/>
            </a:endParaRPr>
          </a:p>
          <a:p>
            <a:pPr>
              <a:lnSpc>
                <a:spcPct val="110000"/>
              </a:lnSpc>
              <a:buFont typeface="Arial" panose="020B0604020202020204" pitchFamily="34" charset="0"/>
              <a:buNone/>
            </a:pPr>
            <a:r>
              <a:rPr lang="en-US" altLang="zh-CN" sz="2800" dirty="0" smtClean="0">
                <a:latin typeface="楷体" panose="02010609060101010101" pitchFamily="49" charset="-122"/>
                <a:ea typeface="楷体" panose="02010609060101010101" pitchFamily="49" charset="-122"/>
              </a:rPr>
              <a:t>—</a:t>
            </a:r>
            <a:r>
              <a:rPr lang="zh-CN" altLang="en-US" sz="2800" dirty="0" smtClean="0">
                <a:latin typeface="楷体" panose="02010609060101010101" pitchFamily="49" charset="-122"/>
                <a:ea typeface="楷体" panose="02010609060101010101" pitchFamily="49" charset="-122"/>
              </a:rPr>
              <a:t>带有一层隐层节点（如</a:t>
            </a:r>
            <a:r>
              <a:rPr lang="en-US" altLang="zh-CN" sz="2800" dirty="0" smtClean="0">
                <a:latin typeface="楷体" panose="02010609060101010101" pitchFamily="49" charset="-122"/>
                <a:ea typeface="楷体" panose="02010609060101010101" pitchFamily="49" charset="-122"/>
              </a:rPr>
              <a:t>SVM</a:t>
            </a:r>
            <a:r>
              <a:rPr lang="zh-CN" altLang="en-US" sz="2800" dirty="0" smtClean="0">
                <a:latin typeface="楷体" panose="02010609060101010101" pitchFamily="49" charset="-122"/>
                <a:ea typeface="楷体" panose="02010609060101010101" pitchFamily="49" charset="-122"/>
              </a:rPr>
              <a:t>、</a:t>
            </a:r>
            <a:r>
              <a:rPr lang="en-US" altLang="zh-CN" sz="2800" dirty="0" smtClean="0">
                <a:latin typeface="楷体" panose="02010609060101010101" pitchFamily="49" charset="-122"/>
                <a:ea typeface="楷体" panose="02010609060101010101" pitchFamily="49" charset="-122"/>
              </a:rPr>
              <a:t>Boosting</a:t>
            </a:r>
            <a:r>
              <a:rPr lang="zh-CN" altLang="en-US" sz="2800" dirty="0" smtClean="0">
                <a:latin typeface="楷体" panose="02010609060101010101" pitchFamily="49" charset="-122"/>
                <a:ea typeface="楷体" panose="02010609060101010101" pitchFamily="49" charset="-122"/>
              </a:rPr>
              <a:t>），或没有隐层节点（如</a:t>
            </a:r>
            <a:r>
              <a:rPr lang="en-US" altLang="zh-CN" sz="2800" dirty="0" smtClean="0">
                <a:latin typeface="楷体" panose="02010609060101010101" pitchFamily="49" charset="-122"/>
                <a:ea typeface="楷体" panose="02010609060101010101" pitchFamily="49" charset="-122"/>
              </a:rPr>
              <a:t>LR</a:t>
            </a:r>
            <a:r>
              <a:rPr lang="zh-CN" altLang="en-US" sz="2800" dirty="0" smtClean="0">
                <a:latin typeface="楷体" panose="02010609060101010101" pitchFamily="49" charset="-122"/>
                <a:ea typeface="楷体" panose="02010609060101010101" pitchFamily="49" charset="-122"/>
              </a:rPr>
              <a:t>）的浅层模型</a:t>
            </a:r>
            <a:endParaRPr lang="zh-CN" altLang="en-US" sz="2800" dirty="0" smtClean="0">
              <a:latin typeface="楷体" panose="02010609060101010101" pitchFamily="49" charset="-122"/>
              <a:ea typeface="楷体" panose="02010609060101010101" pitchFamily="49" charset="-122"/>
            </a:endParaRPr>
          </a:p>
          <a:p>
            <a:pPr>
              <a:lnSpc>
                <a:spcPct val="110000"/>
              </a:lnSpc>
              <a:buFont typeface="Arial" panose="020B0604020202020204" pitchFamily="34" charset="0"/>
              <a:buNone/>
            </a:pPr>
            <a:r>
              <a:rPr lang="zh-CN" altLang="en-US" sz="2800" dirty="0" smtClean="0">
                <a:solidFill>
                  <a:srgbClr val="FF0000"/>
                </a:solidFill>
                <a:latin typeface="楷体" panose="02010609060101010101" pitchFamily="49" charset="-122"/>
                <a:ea typeface="楷体" panose="02010609060101010101" pitchFamily="49" charset="-122"/>
              </a:rPr>
              <a:t>局限性：</a:t>
            </a:r>
            <a:r>
              <a:rPr lang="zh-CN" altLang="en-US" sz="2800" dirty="0" smtClean="0">
                <a:latin typeface="楷体" panose="02010609060101010101" pitchFamily="49" charset="-122"/>
                <a:ea typeface="楷体" panose="02010609060101010101" pitchFamily="49" charset="-122"/>
              </a:rPr>
              <a:t>有限样本和计算单元情况下对复杂函数的表示能力有限，针对复杂分类问题其泛化能力受限。</a:t>
            </a:r>
            <a:endParaRPr lang="en-US" altLang="zh-CN" sz="2800" dirty="0" smtClean="0">
              <a:latin typeface="楷体" panose="02010609060101010101" pitchFamily="49" charset="-122"/>
              <a:ea typeface="楷体" panose="02010609060101010101"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noChangeArrowheads="1"/>
          </p:cNvSpPr>
          <p:nvPr>
            <p:ph type="title"/>
          </p:nvPr>
        </p:nvSpPr>
        <p:spPr>
          <a:xfrm>
            <a:off x="457200" y="274638"/>
            <a:ext cx="8229600" cy="817562"/>
          </a:xfrm>
        </p:spPr>
        <p:txBody>
          <a:bodyPr/>
          <a:lstStyle/>
          <a:p>
            <a:pPr algn="l"/>
            <a:r>
              <a:rPr lang="zh-CN" altLang="en-US" sz="3200" dirty="0" smtClean="0">
                <a:latin typeface="微软雅黑" panose="020B0503020204020204" charset="-122"/>
                <a:ea typeface="微软雅黑" panose="020B0503020204020204" charset="-122"/>
              </a:rPr>
              <a:t>深度学习场景 </a:t>
            </a:r>
            <a:r>
              <a:rPr lang="en-US" altLang="zh-CN" sz="3200" dirty="0" smtClean="0">
                <a:latin typeface="微软雅黑" panose="020B0503020204020204" charset="-122"/>
                <a:ea typeface="微软雅黑" panose="020B0503020204020204" charset="-122"/>
              </a:rPr>
              <a:t>- </a:t>
            </a:r>
            <a:r>
              <a:rPr lang="zh-CN" altLang="en-US" sz="3200" dirty="0" smtClean="0">
                <a:latin typeface="微软雅黑" panose="020B0503020204020204" charset="-122"/>
                <a:ea typeface="微软雅黑" panose="020B0503020204020204" charset="-122"/>
              </a:rPr>
              <a:t>图像识别</a:t>
            </a:r>
            <a:endParaRPr lang="zh-CN" altLang="en-US" sz="3200" dirty="0" smtClean="0">
              <a:latin typeface="微软雅黑" panose="020B0503020204020204" charset="-122"/>
              <a:ea typeface="微软雅黑" panose="020B0503020204020204" charset="-122"/>
            </a:endParaRPr>
          </a:p>
        </p:txBody>
      </p:sp>
      <p:sp>
        <p:nvSpPr>
          <p:cNvPr id="15362"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E07BDE3-0B4A-4063-84FB-F487BA3D1F17}" type="slidenum">
              <a:rPr lang="zh-CN" altLang="en-US" smtClean="0"/>
            </a:fld>
            <a:endParaRPr lang="zh-CN" altLang="en-US" smtClean="0"/>
          </a:p>
        </p:txBody>
      </p:sp>
      <p:sp>
        <p:nvSpPr>
          <p:cNvPr id="15363" name="文本框 2"/>
          <p:cNvSpPr txBox="1">
            <a:spLocks noChangeArrowheads="1"/>
          </p:cNvSpPr>
          <p:nvPr/>
        </p:nvSpPr>
        <p:spPr bwMode="auto">
          <a:xfrm>
            <a:off x="457200" y="1092200"/>
            <a:ext cx="8229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latin typeface="微软雅黑" panose="020B0503020204020204" charset="-122"/>
                <a:ea typeface="微软雅黑" panose="020B0503020204020204" charset="-122"/>
              </a:rPr>
              <a:t>图片识别</a:t>
            </a:r>
            <a:r>
              <a:rPr lang="zh-CN" altLang="en-US">
                <a:latin typeface="微软雅黑" panose="020B0503020204020204" charset="-122"/>
                <a:ea typeface="微软雅黑" panose="020B0503020204020204" charset="-122"/>
              </a:rPr>
              <a:t>：图像识别与人脸及文字识别类似，主要流程包括图像预处理，图像分割，图像特征提取和图像分类。</a:t>
            </a:r>
            <a:endParaRPr lang="zh-CN" altLang="en-US">
              <a:latin typeface="微软雅黑" panose="020B0503020204020204" charset="-122"/>
              <a:ea typeface="微软雅黑" panose="020B0503020204020204" charset="-122"/>
            </a:endParaRPr>
          </a:p>
        </p:txBody>
      </p:sp>
      <p:sp>
        <p:nvSpPr>
          <p:cNvPr id="9" name="圆角矩形 8"/>
          <p:cNvSpPr/>
          <p:nvPr/>
        </p:nvSpPr>
        <p:spPr>
          <a:xfrm>
            <a:off x="6969125" y="2408238"/>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图像审核</a:t>
            </a:r>
            <a:endParaRPr lang="zh-CN" altLang="en-US" noProof="1"/>
          </a:p>
        </p:txBody>
      </p:sp>
      <p:sp>
        <p:nvSpPr>
          <p:cNvPr id="7" name="圆角矩形 6"/>
          <p:cNvSpPr/>
          <p:nvPr/>
        </p:nvSpPr>
        <p:spPr>
          <a:xfrm>
            <a:off x="6969125" y="3116263"/>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拍照购</a:t>
            </a:r>
            <a:endParaRPr lang="zh-CN" altLang="en-US" noProof="1"/>
          </a:p>
        </p:txBody>
      </p:sp>
      <p:sp>
        <p:nvSpPr>
          <p:cNvPr id="8" name="圆角矩形 7"/>
          <p:cNvSpPr/>
          <p:nvPr/>
        </p:nvSpPr>
        <p:spPr>
          <a:xfrm>
            <a:off x="6969125" y="3836988"/>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工业医疗检测</a:t>
            </a:r>
            <a:endParaRPr lang="zh-CN" altLang="en-US" noProof="1"/>
          </a:p>
        </p:txBody>
      </p:sp>
      <p:sp>
        <p:nvSpPr>
          <p:cNvPr id="10" name="圆角矩形 9"/>
          <p:cNvSpPr/>
          <p:nvPr/>
        </p:nvSpPr>
        <p:spPr>
          <a:xfrm>
            <a:off x="6969125" y="4572000"/>
            <a:ext cx="1717675" cy="5111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目标识别</a:t>
            </a:r>
            <a:endParaRPr lang="zh-CN" altLang="en-US" noProof="1"/>
          </a:p>
        </p:txBody>
      </p:sp>
      <p:pic>
        <p:nvPicPr>
          <p:cNvPr id="15368"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0238" y="2190750"/>
            <a:ext cx="5795962"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圆角矩形 10"/>
          <p:cNvSpPr/>
          <p:nvPr/>
        </p:nvSpPr>
        <p:spPr>
          <a:xfrm>
            <a:off x="6969125" y="5287963"/>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noProof="1"/>
              <a:t>......</a:t>
            </a:r>
            <a:endParaRPr lang="en-US" altLang="zh-CN" noProof="1"/>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p:nvPr>
        </p:nvSpPr>
        <p:spPr>
          <a:xfrm>
            <a:off x="457200" y="274638"/>
            <a:ext cx="8229600" cy="817562"/>
          </a:xfrm>
        </p:spPr>
        <p:txBody>
          <a:bodyPr/>
          <a:lstStyle/>
          <a:p>
            <a:pPr algn="l"/>
            <a:r>
              <a:rPr lang="zh-CN" altLang="en-US" sz="3200" dirty="0" smtClean="0">
                <a:latin typeface="微软雅黑" panose="020B0503020204020204" charset="-122"/>
                <a:ea typeface="微软雅黑" panose="020B0503020204020204" charset="-122"/>
              </a:rPr>
              <a:t>深度学习场景 </a:t>
            </a:r>
            <a:r>
              <a:rPr lang="en-US" altLang="zh-CN" sz="3200" dirty="0" smtClean="0">
                <a:latin typeface="微软雅黑" panose="020B0503020204020204" charset="-122"/>
                <a:ea typeface="微软雅黑" panose="020B0503020204020204" charset="-122"/>
              </a:rPr>
              <a:t>- </a:t>
            </a:r>
            <a:r>
              <a:rPr lang="zh-CN" altLang="en-US" sz="3200" dirty="0" smtClean="0">
                <a:latin typeface="微软雅黑" panose="020B0503020204020204" charset="-122"/>
                <a:ea typeface="微软雅黑" panose="020B0503020204020204" charset="-122"/>
              </a:rPr>
              <a:t>语音识别</a:t>
            </a:r>
            <a:endParaRPr lang="zh-CN" altLang="en-US" sz="3200" dirty="0" smtClean="0">
              <a:latin typeface="微软雅黑" panose="020B0503020204020204" charset="-122"/>
              <a:ea typeface="微软雅黑" panose="020B0503020204020204" charset="-122"/>
            </a:endParaRPr>
          </a:p>
        </p:txBody>
      </p:sp>
      <p:sp>
        <p:nvSpPr>
          <p:cNvPr id="16386"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899D9A1-1E72-40B0-B26D-F880E5BD7B95}" type="slidenum">
              <a:rPr lang="zh-CN" altLang="en-US" smtClean="0"/>
            </a:fld>
            <a:endParaRPr lang="zh-CN" altLang="en-US" smtClean="0"/>
          </a:p>
        </p:txBody>
      </p:sp>
      <p:sp>
        <p:nvSpPr>
          <p:cNvPr id="16387" name="文本框 2"/>
          <p:cNvSpPr txBox="1">
            <a:spLocks noChangeArrowheads="1"/>
          </p:cNvSpPr>
          <p:nvPr/>
        </p:nvSpPr>
        <p:spPr bwMode="auto">
          <a:xfrm>
            <a:off x="457200" y="1092200"/>
            <a:ext cx="82296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latin typeface="微软雅黑" panose="020B0503020204020204" charset="-122"/>
                <a:ea typeface="微软雅黑" panose="020B0503020204020204" charset="-122"/>
              </a:rPr>
              <a:t>语音识别</a:t>
            </a:r>
            <a:r>
              <a:rPr lang="zh-CN" altLang="en-US">
                <a:latin typeface="微软雅黑" panose="020B0503020204020204" charset="-122"/>
                <a:ea typeface="微软雅黑" panose="020B0503020204020204" charset="-122"/>
              </a:rPr>
              <a:t>：一个完整的语音识别系统可大致分为3部分：语音特征提取、声学模型与模式匹配和语言模型与语言处理。其中声学模型是识别系统的底层模型，并且是语音识别系统中最关键的一部分。</a:t>
            </a:r>
            <a:endParaRPr lang="zh-CN" altLang="en-US">
              <a:latin typeface="微软雅黑" panose="020B0503020204020204" charset="-122"/>
              <a:ea typeface="微软雅黑" panose="020B0503020204020204" charset="-122"/>
            </a:endParaRPr>
          </a:p>
        </p:txBody>
      </p:sp>
      <p:sp>
        <p:nvSpPr>
          <p:cNvPr id="9" name="圆角矩形 8"/>
          <p:cNvSpPr/>
          <p:nvPr/>
        </p:nvSpPr>
        <p:spPr>
          <a:xfrm>
            <a:off x="6969125" y="2408238"/>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语音审核</a:t>
            </a:r>
            <a:endParaRPr lang="zh-CN" altLang="en-US" noProof="1"/>
          </a:p>
        </p:txBody>
      </p:sp>
      <p:sp>
        <p:nvSpPr>
          <p:cNvPr id="7" name="圆角矩形 6"/>
          <p:cNvSpPr/>
          <p:nvPr/>
        </p:nvSpPr>
        <p:spPr>
          <a:xfrm>
            <a:off x="6969125" y="3116263"/>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语音转文字</a:t>
            </a:r>
            <a:endParaRPr lang="zh-CN" altLang="en-US" noProof="1"/>
          </a:p>
        </p:txBody>
      </p:sp>
      <p:sp>
        <p:nvSpPr>
          <p:cNvPr id="8" name="圆角矩形 7"/>
          <p:cNvSpPr/>
          <p:nvPr/>
        </p:nvSpPr>
        <p:spPr>
          <a:xfrm>
            <a:off x="6969125" y="3836988"/>
            <a:ext cx="1717675" cy="5127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t>语音控制</a:t>
            </a:r>
            <a:endParaRPr lang="zh-CN" altLang="en-US" noProof="1"/>
          </a:p>
        </p:txBody>
      </p:sp>
      <p:sp>
        <p:nvSpPr>
          <p:cNvPr id="10" name="圆角矩形 9"/>
          <p:cNvSpPr/>
          <p:nvPr/>
        </p:nvSpPr>
        <p:spPr>
          <a:xfrm>
            <a:off x="6969125" y="4572000"/>
            <a:ext cx="1717675" cy="5111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noProof="1"/>
              <a:t>......</a:t>
            </a:r>
            <a:endParaRPr lang="en-US" altLang="zh-CN" noProof="1"/>
          </a:p>
        </p:txBody>
      </p:sp>
      <p:pic>
        <p:nvPicPr>
          <p:cNvPr id="16392"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2767013"/>
            <a:ext cx="606901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screen"/>
          <a:srcRect r="10975" b="18883"/>
          <a:stretch>
            <a:fillRect/>
          </a:stretch>
        </p:blipFill>
        <p:spPr>
          <a:xfrm>
            <a:off x="5636730" y="1608897"/>
            <a:ext cx="2085975" cy="2364271"/>
          </a:xfrm>
          <a:prstGeom prst="rect">
            <a:avLst/>
          </a:prstGeom>
        </p:spPr>
      </p:pic>
      <p:sp>
        <p:nvSpPr>
          <p:cNvPr id="8" name="PA_文本框 22"/>
          <p:cNvSpPr txBox="1"/>
          <p:nvPr>
            <p:custDataLst>
              <p:tags r:id="rId2"/>
            </p:custDataLst>
          </p:nvPr>
        </p:nvSpPr>
        <p:spPr>
          <a:xfrm>
            <a:off x="4716118" y="4230885"/>
            <a:ext cx="4464310" cy="1200329"/>
          </a:xfrm>
          <a:prstGeom prst="rect">
            <a:avLst/>
          </a:prstGeom>
          <a:noFill/>
          <a:effectLst/>
        </p:spPr>
        <p:txBody>
          <a:bodyPr wrap="square" rtlCol="0">
            <a:spAutoFit/>
          </a:bodyPr>
          <a:lstStyle/>
          <a:p>
            <a:pPr algn="ctr"/>
            <a:r>
              <a:rPr lang="zh-CN" altLang="en-US" sz="7200" b="1" dirty="0">
                <a:gradFill>
                  <a:gsLst>
                    <a:gs pos="0">
                      <a:srgbClr val="BBA578"/>
                    </a:gs>
                    <a:gs pos="50000">
                      <a:srgbClr val="E8DECA"/>
                    </a:gs>
                    <a:gs pos="100000">
                      <a:srgbClr val="BDA779"/>
                    </a:gs>
                  </a:gsLst>
                  <a:lin ang="13500000" scaled="1"/>
                </a:gradFill>
                <a:effectLst>
                  <a:innerShdw blurRad="63500" dist="50800" dir="13500000">
                    <a:schemeClr val="bg1">
                      <a:lumMod val="50000"/>
                      <a:alpha val="50000"/>
                    </a:schemeClr>
                  </a:innerShdw>
                </a:effectLst>
                <a:latin typeface="汉仪菱心体简" panose="02010609000101010101" pitchFamily="49" charset="-122"/>
                <a:ea typeface="汉仪菱心体简" panose="02010609000101010101" pitchFamily="49" charset="-122"/>
              </a:rPr>
              <a:t>感谢聆听</a:t>
            </a:r>
            <a:endParaRPr lang="zh-CN" altLang="en-US" sz="7200" b="1" dirty="0">
              <a:gradFill>
                <a:gsLst>
                  <a:gs pos="0">
                    <a:srgbClr val="BBA578"/>
                  </a:gs>
                  <a:gs pos="50000">
                    <a:srgbClr val="E8DECA"/>
                  </a:gs>
                  <a:gs pos="100000">
                    <a:srgbClr val="BDA779"/>
                  </a:gs>
                </a:gsLst>
                <a:lin ang="13500000" scaled="1"/>
              </a:gradFill>
              <a:effectLst>
                <a:innerShdw blurRad="63500" dist="50800" dir="13500000">
                  <a:schemeClr val="bg1">
                    <a:lumMod val="50000"/>
                    <a:alpha val="50000"/>
                  </a:schemeClr>
                </a:innerShdw>
              </a:effectLst>
              <a:latin typeface="汉仪菱心体简" panose="02010609000101010101" pitchFamily="49" charset="-122"/>
              <a:ea typeface="汉仪菱心体简" panose="02010609000101010101" pitchFamily="49" charset="-122"/>
            </a:endParaRPr>
          </a:p>
        </p:txBody>
      </p:sp>
      <p:sp>
        <p:nvSpPr>
          <p:cNvPr id="13" name="矩形 12"/>
          <p:cNvSpPr/>
          <p:nvPr/>
        </p:nvSpPr>
        <p:spPr>
          <a:xfrm>
            <a:off x="598534" y="3655227"/>
            <a:ext cx="3429596" cy="380880"/>
          </a:xfrm>
          <a:prstGeom prst="rect">
            <a:avLst/>
          </a:prstGeom>
        </p:spPr>
        <p:txBody>
          <a:bodyPr lIns="68586" tIns="34293" rIns="68586" bIns="34293">
            <a:spAutoFit/>
          </a:bodyPr>
          <a:lstStyle/>
          <a:p>
            <a:pPr algn="ctr"/>
            <a:r>
              <a:rPr lang="en-US" altLang="zh-CN" sz="675" dirty="0">
                <a:solidFill>
                  <a:schemeClr val="bg1">
                    <a:lumMod val="65000"/>
                  </a:schemeClr>
                </a:solidFill>
              </a:rPr>
              <a:t>Chinese  companies  will no longer remain in the hard stage and they are also promoting a culture Chinese  companies  will no longer remain </a:t>
            </a:r>
            <a:endParaRPr lang="en-US" altLang="zh-CN" sz="675" dirty="0">
              <a:solidFill>
                <a:schemeClr val="bg1">
                  <a:lumMod val="65000"/>
                </a:schemeClr>
              </a:solidFill>
            </a:endParaRPr>
          </a:p>
          <a:p>
            <a:pPr algn="ctr"/>
            <a:r>
              <a:rPr lang="en-US" altLang="zh-CN" sz="675" dirty="0">
                <a:solidFill>
                  <a:schemeClr val="bg1">
                    <a:lumMod val="65000"/>
                  </a:schemeClr>
                </a:solidFill>
              </a:rPr>
              <a:t>in the hard stage and they are also wang ling </a:t>
            </a:r>
            <a:r>
              <a:rPr lang="en-US" altLang="zh-CN" sz="675" dirty="0" err="1">
                <a:solidFill>
                  <a:schemeClr val="bg1">
                    <a:lumMod val="65000"/>
                  </a:schemeClr>
                </a:solidFill>
              </a:rPr>
              <a:t>yan</a:t>
            </a:r>
            <a:r>
              <a:rPr lang="en-US" altLang="zh-CN" sz="675" dirty="0">
                <a:solidFill>
                  <a:schemeClr val="bg1">
                    <a:lumMod val="65000"/>
                  </a:schemeClr>
                </a:solidFill>
              </a:rPr>
              <a:t> a culture</a:t>
            </a:r>
            <a:endParaRPr lang="en-US" altLang="zh-CN" sz="675" dirty="0">
              <a:solidFill>
                <a:schemeClr val="bg1">
                  <a:lumMod val="65000"/>
                </a:schemeClr>
              </a:solidFill>
            </a:endParaRPr>
          </a:p>
        </p:txBody>
      </p:sp>
      <p:sp>
        <p:nvSpPr>
          <p:cNvPr id="14" name="PA_库_文本框 21"/>
          <p:cNvSpPr txBox="1"/>
          <p:nvPr>
            <p:custDataLst>
              <p:tags r:id="rId3"/>
            </p:custDataLst>
          </p:nvPr>
        </p:nvSpPr>
        <p:spPr>
          <a:xfrm>
            <a:off x="129209" y="3163543"/>
            <a:ext cx="4368247" cy="553998"/>
          </a:xfrm>
          <a:prstGeom prst="rect">
            <a:avLst/>
          </a:prstGeom>
          <a:noFill/>
        </p:spPr>
        <p:txBody>
          <a:bodyPr vert="horz" wrap="square" rtlCol="0">
            <a:spAutoFit/>
          </a:bodyPr>
          <a:lstStyle/>
          <a:p>
            <a:pPr algn="ctr"/>
            <a:r>
              <a:rPr lang="en-US" altLang="zh-CN" sz="3000" spc="225" dirty="0">
                <a:solidFill>
                  <a:srgbClr val="E8DECA"/>
                </a:solidFill>
                <a:effectLst>
                  <a:innerShdw blurRad="63500" dist="50800" dir="13500000">
                    <a:prstClr val="black">
                      <a:alpha val="50000"/>
                    </a:prstClr>
                  </a:innerShdw>
                </a:effectLst>
                <a:latin typeface="Colonna MT Std" panose="04030504000000020006" pitchFamily="82" charset="0"/>
              </a:rPr>
              <a:t>THANK YOU !</a:t>
            </a:r>
            <a:endParaRPr lang="pt-BR" altLang="zh-CN" sz="3000" spc="225" dirty="0">
              <a:solidFill>
                <a:srgbClr val="E8DECA"/>
              </a:solidFill>
              <a:effectLst>
                <a:innerShdw blurRad="63500" dist="50800" dir="13500000">
                  <a:prstClr val="black">
                    <a:alpha val="50000"/>
                  </a:prstClr>
                </a:innerShdw>
              </a:effectLst>
              <a:latin typeface="Colonna MT Std" panose="04030504000000020006" pitchFamily="82" charset="0"/>
            </a:endParaRPr>
          </a:p>
        </p:txBody>
      </p:sp>
      <p:grpSp>
        <p:nvGrpSpPr>
          <p:cNvPr id="24" name="PA_组合 2"/>
          <p:cNvGrpSpPr/>
          <p:nvPr>
            <p:custDataLst>
              <p:tags r:id="rId4"/>
            </p:custDataLst>
          </p:nvPr>
        </p:nvGrpSpPr>
        <p:grpSpPr>
          <a:xfrm>
            <a:off x="1298898" y="4274153"/>
            <a:ext cx="256977" cy="260619"/>
            <a:chOff x="4796805" y="-215900"/>
            <a:chExt cx="2093913" cy="2122488"/>
          </a:xfrm>
          <a:solidFill>
            <a:schemeClr val="bg1">
              <a:lumMod val="65000"/>
            </a:schemeClr>
          </a:solidFill>
        </p:grpSpPr>
        <p:sp>
          <p:nvSpPr>
            <p:cNvPr id="25"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C4261D"/>
                </a:solidFill>
              </a:endParaRPr>
            </a:p>
          </p:txBody>
        </p:sp>
        <p:sp>
          <p:nvSpPr>
            <p:cNvPr id="26"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w="3175">
              <a:noFill/>
            </a:ln>
          </p:spPr>
          <p:txBody>
            <a:bodyPr vert="horz" wrap="square" lIns="68580" tIns="34290" rIns="68580" bIns="34290" numCol="1" anchor="t" anchorCtr="0" compatLnSpc="1"/>
            <a:lstStyle/>
            <a:p>
              <a:endParaRPr lang="zh-CN" altLang="en-US" sz="1350">
                <a:solidFill>
                  <a:srgbClr val="C4261D"/>
                </a:solidFill>
              </a:endParaRPr>
            </a:p>
          </p:txBody>
        </p:sp>
      </p:grpSp>
      <p:grpSp>
        <p:nvGrpSpPr>
          <p:cNvPr id="27" name="PA_组合 5"/>
          <p:cNvGrpSpPr/>
          <p:nvPr>
            <p:custDataLst>
              <p:tags r:id="rId5"/>
            </p:custDataLst>
          </p:nvPr>
        </p:nvGrpSpPr>
        <p:grpSpPr>
          <a:xfrm>
            <a:off x="1748218" y="4274153"/>
            <a:ext cx="256977" cy="260619"/>
            <a:chOff x="7772329" y="-1123557"/>
            <a:chExt cx="465708" cy="472063"/>
          </a:xfrm>
          <a:solidFill>
            <a:schemeClr val="bg1">
              <a:lumMod val="65000"/>
            </a:schemeClr>
          </a:solidFill>
        </p:grpSpPr>
        <p:sp>
          <p:nvSpPr>
            <p:cNvPr id="28"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w="3175">
              <a:noFill/>
            </a:ln>
          </p:spPr>
          <p:txBody>
            <a:bodyPr vert="horz" wrap="square" lIns="68580" tIns="34290" rIns="68580" bIns="34290" numCol="1" anchor="t" anchorCtr="0" compatLnSpc="1"/>
            <a:lstStyle/>
            <a:p>
              <a:endParaRPr lang="zh-CN" altLang="en-US" sz="1350">
                <a:solidFill>
                  <a:srgbClr val="C4261D"/>
                </a:solidFill>
              </a:endParaRPr>
            </a:p>
          </p:txBody>
        </p:sp>
        <p:sp>
          <p:nvSpPr>
            <p:cNvPr id="29"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grpSp>
      <p:grpSp>
        <p:nvGrpSpPr>
          <p:cNvPr id="30" name="PA_组合 8"/>
          <p:cNvGrpSpPr/>
          <p:nvPr>
            <p:custDataLst>
              <p:tags r:id="rId6"/>
            </p:custDataLst>
          </p:nvPr>
        </p:nvGrpSpPr>
        <p:grpSpPr>
          <a:xfrm>
            <a:off x="2197538" y="4274153"/>
            <a:ext cx="256977" cy="260619"/>
            <a:chOff x="10019977" y="-551766"/>
            <a:chExt cx="2093913" cy="2122488"/>
          </a:xfrm>
          <a:solidFill>
            <a:schemeClr val="bg1">
              <a:lumMod val="65000"/>
            </a:schemeClr>
          </a:solidFill>
        </p:grpSpPr>
        <p:sp>
          <p:nvSpPr>
            <p:cNvPr id="31"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sp>
          <p:nvSpPr>
            <p:cNvPr id="32"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grpSp>
      <p:grpSp>
        <p:nvGrpSpPr>
          <p:cNvPr id="33" name="PA_组合 11"/>
          <p:cNvGrpSpPr/>
          <p:nvPr>
            <p:custDataLst>
              <p:tags r:id="rId7"/>
            </p:custDataLst>
          </p:nvPr>
        </p:nvGrpSpPr>
        <p:grpSpPr>
          <a:xfrm>
            <a:off x="2646857" y="4274153"/>
            <a:ext cx="256977" cy="260619"/>
            <a:chOff x="2317849" y="-1212230"/>
            <a:chExt cx="2093913" cy="2122488"/>
          </a:xfrm>
          <a:solidFill>
            <a:schemeClr val="bg1">
              <a:lumMod val="65000"/>
            </a:schemeClr>
          </a:solidFill>
        </p:grpSpPr>
        <p:sp>
          <p:nvSpPr>
            <p:cNvPr id="34"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sp>
          <p:nvSpPr>
            <p:cNvPr id="35"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grpSp>
      <p:grpSp>
        <p:nvGrpSpPr>
          <p:cNvPr id="36" name="PA_组合 14"/>
          <p:cNvGrpSpPr/>
          <p:nvPr>
            <p:custDataLst>
              <p:tags r:id="rId8"/>
            </p:custDataLst>
          </p:nvPr>
        </p:nvGrpSpPr>
        <p:grpSpPr>
          <a:xfrm>
            <a:off x="3112613" y="4274153"/>
            <a:ext cx="256977" cy="260619"/>
            <a:chOff x="4910385" y="-2248866"/>
            <a:chExt cx="2093913" cy="2122488"/>
          </a:xfrm>
          <a:solidFill>
            <a:schemeClr val="bg1">
              <a:lumMod val="65000"/>
            </a:schemeClr>
          </a:solidFill>
        </p:grpSpPr>
        <p:sp>
          <p:nvSpPr>
            <p:cNvPr id="37"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68580" tIns="34290" rIns="68580" bIns="34290" numCol="1" anchor="t" anchorCtr="0" compatLnSpc="1"/>
            <a:lstStyle/>
            <a:p>
              <a:endParaRPr lang="zh-CN" altLang="en-US" sz="1350">
                <a:solidFill>
                  <a:srgbClr val="2DB6B9"/>
                </a:solidFill>
              </a:endParaRPr>
            </a:p>
          </p:txBody>
        </p:sp>
        <p:sp>
          <p:nvSpPr>
            <p:cNvPr id="38"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w="3175">
              <a:noFill/>
            </a:ln>
          </p:spPr>
          <p:txBody>
            <a:bodyPr vert="horz" wrap="square" lIns="68580" tIns="34290" rIns="68580" bIns="34290" numCol="1" anchor="t" anchorCtr="0" compatLnSpc="1"/>
            <a:lstStyle/>
            <a:p>
              <a:endParaRPr lang="zh-CN" altLang="en-US" sz="1350">
                <a:solidFill>
                  <a:srgbClr val="C4261D"/>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grpId="0" nodeType="afterEffect">
                                  <p:stCondLst>
                                    <p:cond delay="0"/>
                                  </p:stCondLst>
                                  <p:iterate type="lt">
                                    <p:tmPct val="10000"/>
                                  </p:iterate>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par>
                                <p:cTn id="18" presetID="26" presetClass="emph" presetSubtype="0" fill="hold" grpId="1" nodeType="withEffect">
                                  <p:stCondLst>
                                    <p:cond delay="1300"/>
                                  </p:stCondLst>
                                  <p:iterate type="lt">
                                    <p:tmPct val="10000"/>
                                  </p:iterate>
                                  <p:childTnLst>
                                    <p:animEffect transition="out" filter="fade">
                                      <p:cBhvr>
                                        <p:cTn id="19" dur="500" tmFilter="0, 0; .2, .5; .8, .5; 1, 0"/>
                                        <p:tgtEl>
                                          <p:spTgt spid="14"/>
                                        </p:tgtEl>
                                      </p:cBhvr>
                                    </p:animEffect>
                                    <p:animScale>
                                      <p:cBhvr>
                                        <p:cTn id="20" dur="250" autoRev="1" fill="hold"/>
                                        <p:tgtEl>
                                          <p:spTgt spid="14"/>
                                        </p:tgtEl>
                                      </p:cBhvr>
                                      <p:by x="105000" y="105000"/>
                                    </p:animScale>
                                  </p:childTnLst>
                                </p:cTn>
                              </p:par>
                            </p:childTnLst>
                          </p:cTn>
                        </p:par>
                        <p:par>
                          <p:cTn id="21" fill="hold">
                            <p:stCondLst>
                              <p:cond delay="2299"/>
                            </p:stCondLst>
                            <p:childTnLst>
                              <p:par>
                                <p:cTn id="22" presetID="2" presetClass="entr" presetSubtype="12" fill="hold" grpId="0" nodeType="after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6" presetClass="emph" presetSubtype="0" fill="hold" grpId="1" nodeType="withEffect">
                                  <p:stCondLst>
                                    <p:cond delay="1300"/>
                                  </p:stCondLst>
                                  <p:iterate type="lt">
                                    <p:tmPct val="10000"/>
                                  </p:iterate>
                                  <p:childTnLst>
                                    <p:animEffect transition="out" filter="fade">
                                      <p:cBhvr>
                                        <p:cTn id="27" dur="500" tmFilter="0, 0; .2, .5; .8, .5; 1, 0"/>
                                        <p:tgtEl>
                                          <p:spTgt spid="13"/>
                                        </p:tgtEl>
                                      </p:cBhvr>
                                    </p:animEffect>
                                    <p:animScale>
                                      <p:cBhvr>
                                        <p:cTn id="28" dur="250" autoRev="1" fill="hold"/>
                                        <p:tgtEl>
                                          <p:spTgt spid="13"/>
                                        </p:tgtEl>
                                      </p:cBhvr>
                                      <p:by x="105000" y="105000"/>
                                    </p:animScale>
                                  </p:childTnLst>
                                </p:cTn>
                              </p:par>
                            </p:childTnLst>
                          </p:cTn>
                        </p:par>
                        <p:par>
                          <p:cTn id="29" fill="hold">
                            <p:stCondLst>
                              <p:cond delay="14000"/>
                            </p:stCondLst>
                            <p:childTnLst>
                              <p:par>
                                <p:cTn id="30" presetID="2" presetClass="entr" presetSubtype="12"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2000" fill="hold"/>
                                        <p:tgtEl>
                                          <p:spTgt spid="24"/>
                                        </p:tgtEl>
                                        <p:attrNameLst>
                                          <p:attrName>ppt_x</p:attrName>
                                        </p:attrNameLst>
                                      </p:cBhvr>
                                      <p:tavLst>
                                        <p:tav tm="0">
                                          <p:val>
                                            <p:strVal val="0-#ppt_w/2"/>
                                          </p:val>
                                        </p:tav>
                                        <p:tav tm="100000">
                                          <p:val>
                                            <p:strVal val="#ppt_x"/>
                                          </p:val>
                                        </p:tav>
                                      </p:tavLst>
                                    </p:anim>
                                    <p:anim calcmode="lin" valueType="num">
                                      <p:cBhvr additive="base">
                                        <p:cTn id="33" dur="2000" fill="hold"/>
                                        <p:tgtEl>
                                          <p:spTgt spid="24"/>
                                        </p:tgtEl>
                                        <p:attrNameLst>
                                          <p:attrName>ppt_y</p:attrName>
                                        </p:attrNameLst>
                                      </p:cBhvr>
                                      <p:tavLst>
                                        <p:tav tm="0">
                                          <p:val>
                                            <p:strVal val="1+#ppt_h/2"/>
                                          </p:val>
                                        </p:tav>
                                        <p:tav tm="100000">
                                          <p:val>
                                            <p:strVal val="#ppt_y"/>
                                          </p:val>
                                        </p:tav>
                                      </p:tavLst>
                                    </p:anim>
                                  </p:childTnLst>
                                </p:cTn>
                              </p:par>
                              <p:par>
                                <p:cTn id="34" presetID="8" presetClass="emph" presetSubtype="0" fill="hold" nodeType="withEffect">
                                  <p:stCondLst>
                                    <p:cond delay="0"/>
                                  </p:stCondLst>
                                  <p:childTnLst>
                                    <p:animRot by="21600000">
                                      <p:cBhvr>
                                        <p:cTn id="35" dur="2000" fill="hold"/>
                                        <p:tgtEl>
                                          <p:spTgt spid="24"/>
                                        </p:tgtEl>
                                        <p:attrNameLst>
                                          <p:attrName>r</p:attrName>
                                        </p:attrNameLst>
                                      </p:cBhvr>
                                    </p:animRot>
                                  </p:childTnLst>
                                </p:cTn>
                              </p:par>
                              <p:par>
                                <p:cTn id="36" presetID="2" presetClass="entr" presetSubtype="12"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2000" fill="hold"/>
                                        <p:tgtEl>
                                          <p:spTgt spid="27"/>
                                        </p:tgtEl>
                                        <p:attrNameLst>
                                          <p:attrName>ppt_x</p:attrName>
                                        </p:attrNameLst>
                                      </p:cBhvr>
                                      <p:tavLst>
                                        <p:tav tm="0">
                                          <p:val>
                                            <p:strVal val="0-#ppt_w/2"/>
                                          </p:val>
                                        </p:tav>
                                        <p:tav tm="100000">
                                          <p:val>
                                            <p:strVal val="#ppt_x"/>
                                          </p:val>
                                        </p:tav>
                                      </p:tavLst>
                                    </p:anim>
                                    <p:anim calcmode="lin" valueType="num">
                                      <p:cBhvr additive="base">
                                        <p:cTn id="39" dur="2000" fill="hold"/>
                                        <p:tgtEl>
                                          <p:spTgt spid="27"/>
                                        </p:tgtEl>
                                        <p:attrNameLst>
                                          <p:attrName>ppt_y</p:attrName>
                                        </p:attrNameLst>
                                      </p:cBhvr>
                                      <p:tavLst>
                                        <p:tav tm="0">
                                          <p:val>
                                            <p:strVal val="1+#ppt_h/2"/>
                                          </p:val>
                                        </p:tav>
                                        <p:tav tm="100000">
                                          <p:val>
                                            <p:strVal val="#ppt_y"/>
                                          </p:val>
                                        </p:tav>
                                      </p:tavLst>
                                    </p:anim>
                                  </p:childTnLst>
                                </p:cTn>
                              </p:par>
                              <p:par>
                                <p:cTn id="40" presetID="8" presetClass="emph" presetSubtype="0" fill="hold" nodeType="withEffect">
                                  <p:stCondLst>
                                    <p:cond delay="0"/>
                                  </p:stCondLst>
                                  <p:childTnLst>
                                    <p:animRot by="21600000">
                                      <p:cBhvr>
                                        <p:cTn id="41" dur="2000" fill="hold"/>
                                        <p:tgtEl>
                                          <p:spTgt spid="27"/>
                                        </p:tgtEl>
                                        <p:attrNameLst>
                                          <p:attrName>r</p:attrName>
                                        </p:attrNameLst>
                                      </p:cBhvr>
                                    </p:animRot>
                                  </p:childTnLst>
                                </p:cTn>
                              </p:par>
                              <p:par>
                                <p:cTn id="42" presetID="2" presetClass="entr" presetSubtype="12" fill="hold" nodeType="withEffect">
                                  <p:stCondLst>
                                    <p:cond delay="40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2000" fill="hold"/>
                                        <p:tgtEl>
                                          <p:spTgt spid="30"/>
                                        </p:tgtEl>
                                        <p:attrNameLst>
                                          <p:attrName>ppt_x</p:attrName>
                                        </p:attrNameLst>
                                      </p:cBhvr>
                                      <p:tavLst>
                                        <p:tav tm="0">
                                          <p:val>
                                            <p:strVal val="0-#ppt_w/2"/>
                                          </p:val>
                                        </p:tav>
                                        <p:tav tm="100000">
                                          <p:val>
                                            <p:strVal val="#ppt_x"/>
                                          </p:val>
                                        </p:tav>
                                      </p:tavLst>
                                    </p:anim>
                                    <p:anim calcmode="lin" valueType="num">
                                      <p:cBhvr additive="base">
                                        <p:cTn id="45" dur="2000" fill="hold"/>
                                        <p:tgtEl>
                                          <p:spTgt spid="30"/>
                                        </p:tgtEl>
                                        <p:attrNameLst>
                                          <p:attrName>ppt_y</p:attrName>
                                        </p:attrNameLst>
                                      </p:cBhvr>
                                      <p:tavLst>
                                        <p:tav tm="0">
                                          <p:val>
                                            <p:strVal val="1+#ppt_h/2"/>
                                          </p:val>
                                        </p:tav>
                                        <p:tav tm="100000">
                                          <p:val>
                                            <p:strVal val="#ppt_y"/>
                                          </p:val>
                                        </p:tav>
                                      </p:tavLst>
                                    </p:anim>
                                  </p:childTnLst>
                                </p:cTn>
                              </p:par>
                              <p:par>
                                <p:cTn id="46" presetID="8" presetClass="emph" presetSubtype="0" fill="hold" nodeType="withEffect">
                                  <p:stCondLst>
                                    <p:cond delay="400"/>
                                  </p:stCondLst>
                                  <p:childTnLst>
                                    <p:animRot by="21600000">
                                      <p:cBhvr>
                                        <p:cTn id="47" dur="2000" fill="hold"/>
                                        <p:tgtEl>
                                          <p:spTgt spid="30"/>
                                        </p:tgtEl>
                                        <p:attrNameLst>
                                          <p:attrName>r</p:attrName>
                                        </p:attrNameLst>
                                      </p:cBhvr>
                                    </p:animRot>
                                  </p:childTnLst>
                                </p:cTn>
                              </p:par>
                              <p:par>
                                <p:cTn id="48" presetID="2" presetClass="entr" presetSubtype="12" fill="hold" nodeType="withEffect">
                                  <p:stCondLst>
                                    <p:cond delay="600"/>
                                  </p:stCondLs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2000" fill="hold"/>
                                        <p:tgtEl>
                                          <p:spTgt spid="33"/>
                                        </p:tgtEl>
                                        <p:attrNameLst>
                                          <p:attrName>ppt_x</p:attrName>
                                        </p:attrNameLst>
                                      </p:cBhvr>
                                      <p:tavLst>
                                        <p:tav tm="0">
                                          <p:val>
                                            <p:strVal val="0-#ppt_w/2"/>
                                          </p:val>
                                        </p:tav>
                                        <p:tav tm="100000">
                                          <p:val>
                                            <p:strVal val="#ppt_x"/>
                                          </p:val>
                                        </p:tav>
                                      </p:tavLst>
                                    </p:anim>
                                    <p:anim calcmode="lin" valueType="num">
                                      <p:cBhvr additive="base">
                                        <p:cTn id="51" dur="2000" fill="hold"/>
                                        <p:tgtEl>
                                          <p:spTgt spid="33"/>
                                        </p:tgtEl>
                                        <p:attrNameLst>
                                          <p:attrName>ppt_y</p:attrName>
                                        </p:attrNameLst>
                                      </p:cBhvr>
                                      <p:tavLst>
                                        <p:tav tm="0">
                                          <p:val>
                                            <p:strVal val="1+#ppt_h/2"/>
                                          </p:val>
                                        </p:tav>
                                        <p:tav tm="100000">
                                          <p:val>
                                            <p:strVal val="#ppt_y"/>
                                          </p:val>
                                        </p:tav>
                                      </p:tavLst>
                                    </p:anim>
                                  </p:childTnLst>
                                </p:cTn>
                              </p:par>
                              <p:par>
                                <p:cTn id="52" presetID="8" presetClass="emph" presetSubtype="0" fill="hold" nodeType="withEffect">
                                  <p:stCondLst>
                                    <p:cond delay="600"/>
                                  </p:stCondLst>
                                  <p:childTnLst>
                                    <p:animRot by="21600000">
                                      <p:cBhvr>
                                        <p:cTn id="53" dur="2000" fill="hold"/>
                                        <p:tgtEl>
                                          <p:spTgt spid="33"/>
                                        </p:tgtEl>
                                        <p:attrNameLst>
                                          <p:attrName>r</p:attrName>
                                        </p:attrNameLst>
                                      </p:cBhvr>
                                    </p:animRot>
                                  </p:childTnLst>
                                </p:cTn>
                              </p:par>
                              <p:par>
                                <p:cTn id="54" presetID="2" presetClass="entr" presetSubtype="12" fill="hold" nodeType="withEffect">
                                  <p:stCondLst>
                                    <p:cond delay="20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2000" fill="hold"/>
                                        <p:tgtEl>
                                          <p:spTgt spid="36"/>
                                        </p:tgtEl>
                                        <p:attrNameLst>
                                          <p:attrName>ppt_x</p:attrName>
                                        </p:attrNameLst>
                                      </p:cBhvr>
                                      <p:tavLst>
                                        <p:tav tm="0">
                                          <p:val>
                                            <p:strVal val="0-#ppt_w/2"/>
                                          </p:val>
                                        </p:tav>
                                        <p:tav tm="100000">
                                          <p:val>
                                            <p:strVal val="#ppt_x"/>
                                          </p:val>
                                        </p:tav>
                                      </p:tavLst>
                                    </p:anim>
                                    <p:anim calcmode="lin" valueType="num">
                                      <p:cBhvr additive="base">
                                        <p:cTn id="57" dur="2000" fill="hold"/>
                                        <p:tgtEl>
                                          <p:spTgt spid="36"/>
                                        </p:tgtEl>
                                        <p:attrNameLst>
                                          <p:attrName>ppt_y</p:attrName>
                                        </p:attrNameLst>
                                      </p:cBhvr>
                                      <p:tavLst>
                                        <p:tav tm="0">
                                          <p:val>
                                            <p:strVal val="1+#ppt_h/2"/>
                                          </p:val>
                                        </p:tav>
                                        <p:tav tm="100000">
                                          <p:val>
                                            <p:strVal val="#ppt_y"/>
                                          </p:val>
                                        </p:tav>
                                      </p:tavLst>
                                    </p:anim>
                                  </p:childTnLst>
                                </p:cTn>
                              </p:par>
                              <p:par>
                                <p:cTn id="58" presetID="8" presetClass="emph" presetSubtype="0" fill="hold" nodeType="withEffect">
                                  <p:stCondLst>
                                    <p:cond delay="800"/>
                                  </p:stCondLst>
                                  <p:childTnLst>
                                    <p:animRot by="21600000">
                                      <p:cBhvr>
                                        <p:cTn id="59" dur="2000" fill="hold"/>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457200" y="76200"/>
            <a:ext cx="8229600" cy="1143000"/>
          </a:xfrm>
        </p:spPr>
        <p:txBody>
          <a:bodyPr/>
          <a:lstStyle/>
          <a:p>
            <a:r>
              <a:rPr lang="zh-CN" altLang="en-US" smtClean="0">
                <a:latin typeface="Albertus Extra Bold"/>
                <a:ea typeface="黑体" panose="02010609060101010101" pitchFamily="49" charset="-122"/>
              </a:rPr>
              <a:t>深度学习</a:t>
            </a:r>
            <a:endParaRPr lang="zh-CN" altLang="en-US" smtClean="0">
              <a:latin typeface="Albertus Extra Bold"/>
              <a:ea typeface="黑体" panose="02010609060101010101" pitchFamily="49" charset="-122"/>
            </a:endParaRPr>
          </a:p>
        </p:txBody>
      </p:sp>
      <p:sp>
        <p:nvSpPr>
          <p:cNvPr id="31746" name="Rectangle 3"/>
          <p:cNvSpPr>
            <a:spLocks noGrp="1"/>
          </p:cNvSpPr>
          <p:nvPr>
            <p:ph type="body" idx="1"/>
          </p:nvPr>
        </p:nvSpPr>
        <p:spPr/>
        <p:txBody>
          <a:bodyPr/>
          <a:lstStyle/>
          <a:p>
            <a:r>
              <a:rPr lang="en-US" altLang="zh-CN" sz="2800" b="1" smtClean="0">
                <a:latin typeface="楷体" panose="02010609060101010101" pitchFamily="49" charset="-122"/>
                <a:ea typeface="楷体" panose="02010609060101010101" pitchFamily="49" charset="-122"/>
              </a:rPr>
              <a:t>2006</a:t>
            </a:r>
            <a:r>
              <a:rPr lang="zh-CN" altLang="en-US" sz="2800" b="1" smtClean="0">
                <a:latin typeface="楷体" panose="02010609060101010101" pitchFamily="49" charset="-122"/>
                <a:ea typeface="楷体" panose="02010609060101010101" pitchFamily="49" charset="-122"/>
              </a:rPr>
              <a:t>年，加拿大多伦多大学教授、机器学习领域的泰斗</a:t>
            </a:r>
            <a:r>
              <a:rPr lang="en-US" altLang="zh-CN" sz="2800" b="1" smtClean="0">
                <a:latin typeface="楷体" panose="02010609060101010101" pitchFamily="49" charset="-122"/>
                <a:ea typeface="楷体" panose="02010609060101010101" pitchFamily="49" charset="-122"/>
              </a:rPr>
              <a:t>Geoffrey Hinton</a:t>
            </a:r>
            <a:r>
              <a:rPr lang="zh-CN" altLang="en-US" sz="2800" b="1" smtClean="0">
                <a:latin typeface="楷体" panose="02010609060101010101" pitchFamily="49" charset="-122"/>
                <a:ea typeface="楷体" panose="02010609060101010101" pitchFamily="49" charset="-122"/>
              </a:rPr>
              <a:t>在</a:t>
            </a:r>
            <a:r>
              <a:rPr lang="en-US" altLang="zh-CN" sz="2800" b="1" smtClean="0">
                <a:latin typeface="楷体" panose="02010609060101010101" pitchFamily="49" charset="-122"/>
                <a:ea typeface="楷体" panose="02010609060101010101" pitchFamily="49" charset="-122"/>
              </a:rPr>
              <a:t>《</a:t>
            </a:r>
            <a:r>
              <a:rPr lang="zh-CN" altLang="en-US" sz="2800" b="1" smtClean="0">
                <a:latin typeface="楷体" panose="02010609060101010101" pitchFamily="49" charset="-122"/>
                <a:ea typeface="楷体" panose="02010609060101010101" pitchFamily="49" charset="-122"/>
              </a:rPr>
              <a:t>科学</a:t>
            </a:r>
            <a:r>
              <a:rPr lang="en-US" altLang="zh-CN" sz="2800" b="1" smtClean="0">
                <a:latin typeface="楷体" panose="02010609060101010101" pitchFamily="49" charset="-122"/>
                <a:ea typeface="楷体" panose="02010609060101010101" pitchFamily="49" charset="-122"/>
              </a:rPr>
              <a:t>》</a:t>
            </a:r>
            <a:r>
              <a:rPr lang="zh-CN" altLang="en-US" sz="2800" b="1" smtClean="0">
                <a:latin typeface="楷体" panose="02010609060101010101" pitchFamily="49" charset="-122"/>
                <a:ea typeface="楷体" panose="02010609060101010101" pitchFamily="49" charset="-122"/>
              </a:rPr>
              <a:t>上发表论文提出深度学习主要观点：</a:t>
            </a:r>
            <a:endParaRPr lang="zh-CN" altLang="en-US" sz="2800" b="1" smtClean="0">
              <a:latin typeface="楷体" panose="02010609060101010101" pitchFamily="49" charset="-122"/>
              <a:ea typeface="楷体" panose="02010609060101010101" pitchFamily="49" charset="-122"/>
            </a:endParaRPr>
          </a:p>
          <a:p>
            <a:pPr>
              <a:buFont typeface="Arial" panose="020B0604020202020204" pitchFamily="34" charset="0"/>
              <a:buNone/>
            </a:pPr>
            <a:r>
              <a:rPr lang="en-US" altLang="zh-CN" sz="2800" b="1" smtClean="0">
                <a:latin typeface="楷体" panose="02010609060101010101" pitchFamily="49" charset="-122"/>
                <a:ea typeface="楷体" panose="02010609060101010101" pitchFamily="49" charset="-122"/>
              </a:rPr>
              <a:t>1</a:t>
            </a:r>
            <a:r>
              <a:rPr lang="zh-CN" altLang="en-US" sz="2800" b="1" smtClean="0">
                <a:latin typeface="楷体" panose="02010609060101010101" pitchFamily="49" charset="-122"/>
                <a:ea typeface="楷体" panose="02010609060101010101" pitchFamily="49" charset="-122"/>
              </a:rPr>
              <a:t>）多隐层的人工神经网络具有优异的特征学习能力，学习得到的特征对数据有更本质的刻画，从而有利于可视化或分类；</a:t>
            </a:r>
            <a:endParaRPr lang="zh-CN" altLang="en-US" sz="2800" b="1" smtClean="0">
              <a:latin typeface="楷体" panose="02010609060101010101" pitchFamily="49" charset="-122"/>
              <a:ea typeface="楷体" panose="02010609060101010101" pitchFamily="49" charset="-122"/>
            </a:endParaRPr>
          </a:p>
          <a:p>
            <a:pPr>
              <a:buFont typeface="Arial" panose="020B0604020202020204" pitchFamily="34" charset="0"/>
              <a:buNone/>
            </a:pPr>
            <a:r>
              <a:rPr lang="en-US" altLang="zh-CN" sz="2800" b="1" smtClean="0">
                <a:latin typeface="楷体" panose="02010609060101010101" pitchFamily="49" charset="-122"/>
                <a:ea typeface="楷体" panose="02010609060101010101" pitchFamily="49" charset="-122"/>
              </a:rPr>
              <a:t>2</a:t>
            </a:r>
            <a:r>
              <a:rPr lang="zh-CN" altLang="en-US" sz="2800" b="1" smtClean="0">
                <a:latin typeface="楷体" panose="02010609060101010101" pitchFamily="49" charset="-122"/>
                <a:ea typeface="楷体" panose="02010609060101010101" pitchFamily="49" charset="-122"/>
              </a:rPr>
              <a:t>）深度神经网络在训练上的难度，可以通过“逐层初始化”（</a:t>
            </a:r>
            <a:r>
              <a:rPr lang="en-US" altLang="zh-CN" sz="2800" b="1" smtClean="0">
                <a:latin typeface="楷体" panose="02010609060101010101" pitchFamily="49" charset="-122"/>
                <a:ea typeface="楷体" panose="02010609060101010101" pitchFamily="49" charset="-122"/>
              </a:rPr>
              <a:t>layer-wise pre-training</a:t>
            </a:r>
            <a:r>
              <a:rPr lang="zh-CN" altLang="en-US" sz="2800" b="1" smtClean="0">
                <a:latin typeface="楷体" panose="02010609060101010101" pitchFamily="49" charset="-122"/>
                <a:ea typeface="楷体" panose="02010609060101010101" pitchFamily="49" charset="-122"/>
              </a:rPr>
              <a:t>）来有效克服，逐层初始化可通过无监督学习实现的。</a:t>
            </a:r>
            <a:endParaRPr lang="zh-CN" altLang="en-US" sz="2800" b="1" smtClean="0">
              <a:latin typeface="楷体" panose="02010609060101010101" pitchFamily="49" charset="-122"/>
              <a:ea typeface="楷体" panose="02010609060101010101"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p:cNvSpPr>
          <p:nvPr>
            <p:ph type="body" idx="1"/>
          </p:nvPr>
        </p:nvSpPr>
        <p:spPr>
          <a:xfrm>
            <a:off x="449746" y="398411"/>
            <a:ext cx="8376202" cy="5181600"/>
          </a:xfrm>
        </p:spPr>
        <p:txBody>
          <a:bodyPr>
            <a:normAutofit/>
          </a:bodyPr>
          <a:lstStyle/>
          <a:p>
            <a:pPr>
              <a:lnSpc>
                <a:spcPct val="110000"/>
              </a:lnSpc>
            </a:pPr>
            <a:r>
              <a:rPr lang="zh-CN" altLang="en-US" sz="2800" dirty="0" smtClean="0">
                <a:solidFill>
                  <a:srgbClr val="FF0000"/>
                </a:solidFill>
                <a:latin typeface="楷体" panose="02010609060101010101" pitchFamily="49" charset="-122"/>
                <a:ea typeface="楷体" panose="02010609060101010101" pitchFamily="49" charset="-122"/>
              </a:rPr>
              <a:t>本质：</a:t>
            </a:r>
            <a:r>
              <a:rPr lang="zh-CN" altLang="en-US" dirty="0">
                <a:latin typeface="楷体" panose="02010609060101010101" pitchFamily="49" charset="-122"/>
                <a:ea typeface="楷体" panose="02010609060101010101" pitchFamily="49" charset="-122"/>
              </a:rPr>
              <a:t>深度学习的本质就是一个深层神经网络。</a:t>
            </a:r>
            <a:r>
              <a:rPr lang="zh-CN" altLang="zh-CN" dirty="0">
                <a:latin typeface="楷体" panose="02010609060101010101" pitchFamily="49" charset="-122"/>
                <a:ea typeface="楷体" panose="02010609060101010101" pitchFamily="49" charset="-122"/>
              </a:rPr>
              <a:t>基本思想就是堆叠多个层，逐步实现对输入信息的分级表达，让程序从中自动学习深入、抽象的特征</a:t>
            </a:r>
            <a:r>
              <a:rPr lang="zh-CN" altLang="zh-CN"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a:lnSpc>
                <a:spcPct val="110000"/>
              </a:lnSpc>
            </a:pPr>
            <a:r>
              <a:rPr lang="zh-CN" altLang="en-US" sz="2800" dirty="0" smtClean="0">
                <a:latin typeface="楷体" panose="02010609060101010101" pitchFamily="49" charset="-122"/>
                <a:ea typeface="楷体" panose="02010609060101010101" pitchFamily="49" charset="-122"/>
              </a:rPr>
              <a:t>通过构建多隐层的模型和海量训练数据（可为无标签数据），来学习更有用的特征，从而最终提升分类或预测的准确性。 “深度模型”是手段，“特征学习”是目的。</a:t>
            </a:r>
            <a:endParaRPr lang="zh-CN" altLang="en-US" sz="2800" dirty="0" smtClean="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160206" y="3924335"/>
            <a:ext cx="7278116" cy="27150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FF975B1-1905-446E-B15A-2E563A81FC3A}" type="slidenum">
              <a:rPr lang="zh-CN" altLang="en-US" smtClean="0"/>
            </a:fld>
            <a:endParaRPr lang="zh-CN" altLang="en-US" smtClean="0"/>
          </a:p>
        </p:txBody>
      </p:sp>
      <p:sp>
        <p:nvSpPr>
          <p:cNvPr id="7" name="标题 1"/>
          <p:cNvSpPr txBox="1"/>
          <p:nvPr/>
        </p:nvSpPr>
        <p:spPr>
          <a:xfrm>
            <a:off x="1245216" y="358638"/>
            <a:ext cx="6908184" cy="5948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pc="225" smtClean="0">
                <a:solidFill>
                  <a:schemeClr val="tx2"/>
                </a:solidFill>
                <a:latin typeface="微软雅黑" panose="020B0503020204020204" charset="-122"/>
                <a:ea typeface="微软雅黑" panose="020B0503020204020204" charset="-122"/>
              </a:rPr>
              <a:t>人工智能、机器学习、深度学习关系</a:t>
            </a:r>
            <a:endParaRPr lang="zh-CN" altLang="en-US" sz="2800" dirty="0"/>
          </a:p>
        </p:txBody>
      </p:sp>
      <p:sp>
        <p:nvSpPr>
          <p:cNvPr id="3" name="矩形 2"/>
          <p:cNvSpPr/>
          <p:nvPr/>
        </p:nvSpPr>
        <p:spPr>
          <a:xfrm>
            <a:off x="221514" y="1217137"/>
            <a:ext cx="5550636" cy="1015663"/>
          </a:xfrm>
          <a:prstGeom prst="rect">
            <a:avLst/>
          </a:prstGeom>
        </p:spPr>
        <p:txBody>
          <a:bodyPr wrap="square">
            <a:spAutoFit/>
          </a:bodyPr>
          <a:lstStyle/>
          <a:p>
            <a:pPr marL="285750" indent="-285750">
              <a:buFont typeface="Wingdings" panose="05000000000000000000" pitchFamily="2" charset="2"/>
              <a:buChar char="l"/>
            </a:pPr>
            <a:r>
              <a:rPr lang="zh-CN" altLang="en-US" sz="2000" spc="225" dirty="0">
                <a:solidFill>
                  <a:schemeClr val="tx2"/>
                </a:solidFill>
                <a:latin typeface="微软雅黑" panose="020B0503020204020204" charset="-122"/>
                <a:ea typeface="微软雅黑" panose="020B0503020204020204" charset="-122"/>
              </a:rPr>
              <a:t>人工智能（</a:t>
            </a:r>
            <a:r>
              <a:rPr lang="en-US" altLang="zh-CN" sz="2000" spc="225" dirty="0">
                <a:solidFill>
                  <a:schemeClr val="tx2"/>
                </a:solidFill>
                <a:latin typeface="微软雅黑" panose="020B0503020204020204" charset="-122"/>
                <a:ea typeface="微软雅黑" panose="020B0503020204020204" charset="-122"/>
              </a:rPr>
              <a:t>AI</a:t>
            </a:r>
            <a:r>
              <a:rPr lang="zh-CN" altLang="en-US" sz="2000" spc="225" dirty="0">
                <a:solidFill>
                  <a:schemeClr val="tx2"/>
                </a:solidFill>
                <a:latin typeface="微软雅黑" panose="020B0503020204020204" charset="-122"/>
                <a:ea typeface="微软雅黑" panose="020B0503020204020204" charset="-122"/>
              </a:rPr>
              <a:t>）是研究、开发用于模拟、延伸和扩展人的智能的理论、方法、技术及应用系统的科学</a:t>
            </a:r>
            <a:endParaRPr lang="en-US" altLang="zh-CN" sz="2000" spc="225" dirty="0">
              <a:solidFill>
                <a:schemeClr val="tx2"/>
              </a:solidFill>
              <a:latin typeface="微软雅黑" panose="020B0503020204020204" charset="-122"/>
              <a:ea typeface="微软雅黑" panose="020B0503020204020204" charset="-122"/>
            </a:endParaRPr>
          </a:p>
        </p:txBody>
      </p:sp>
      <p:sp>
        <p:nvSpPr>
          <p:cNvPr id="4" name="矩形 3"/>
          <p:cNvSpPr/>
          <p:nvPr/>
        </p:nvSpPr>
        <p:spPr>
          <a:xfrm>
            <a:off x="452476" y="5603649"/>
            <a:ext cx="7319924" cy="830997"/>
          </a:xfrm>
          <a:prstGeom prst="rect">
            <a:avLst/>
          </a:prstGeom>
        </p:spPr>
        <p:txBody>
          <a:bodyPr wrap="square">
            <a:spAutoFit/>
          </a:bodyPr>
          <a:lstStyle/>
          <a:p>
            <a:pPr algn="just"/>
            <a:r>
              <a:rPr lang="zh-CN" altLang="en-US" sz="2400" dirty="0">
                <a:solidFill>
                  <a:srgbClr val="333333"/>
                </a:solidFill>
                <a:latin typeface="Arial" panose="020B0604020202020204" pitchFamily="34" charset="0"/>
              </a:rPr>
              <a:t>简单的来说：人工智能是目的，是结果；深度学习、机器学习是实现人工智能的方法，是工具</a:t>
            </a:r>
            <a:r>
              <a:rPr lang="zh-CN" altLang="en-US" sz="2400" dirty="0" smtClean="0">
                <a:solidFill>
                  <a:srgbClr val="333333"/>
                </a:solidFill>
                <a:latin typeface="Arial" panose="020B0604020202020204" pitchFamily="34" charset="0"/>
              </a:rPr>
              <a:t>。</a:t>
            </a:r>
            <a:endParaRPr lang="zh-CN" altLang="en-US" sz="2400" dirty="0"/>
          </a:p>
        </p:txBody>
      </p:sp>
      <p:sp>
        <p:nvSpPr>
          <p:cNvPr id="10" name="矩形 9"/>
          <p:cNvSpPr/>
          <p:nvPr/>
        </p:nvSpPr>
        <p:spPr>
          <a:xfrm>
            <a:off x="221514" y="3630488"/>
            <a:ext cx="5855436" cy="1631216"/>
          </a:xfrm>
          <a:prstGeom prst="rect">
            <a:avLst/>
          </a:prstGeom>
        </p:spPr>
        <p:txBody>
          <a:bodyPr wrap="square">
            <a:spAutoFit/>
          </a:bodyPr>
          <a:lstStyle/>
          <a:p>
            <a:pPr marL="285750" indent="-285750">
              <a:buFont typeface="Wingdings" panose="05000000000000000000" pitchFamily="2" charset="2"/>
              <a:buChar char="l"/>
            </a:pPr>
            <a:r>
              <a:rPr lang="zh-CN" altLang="en-US" sz="2000" dirty="0">
                <a:solidFill>
                  <a:srgbClr val="333333"/>
                </a:solidFill>
                <a:latin typeface="Arial" panose="020B0604020202020204" pitchFamily="34" charset="0"/>
              </a:rPr>
              <a:t>深度学习则是一种实现机器学习的技术，它适合处理大数据。深度学习使得机器学习能够实现众多应用，并拓展了人工智能的领域范畴。安防监控、自动驾驶、语音识别到生命科学等等，深度学习具有摧古拉朽之势。</a:t>
            </a:r>
            <a:endParaRPr lang="zh-CN" altLang="en-US" sz="2000" dirty="0"/>
          </a:p>
        </p:txBody>
      </p:sp>
      <p:pic>
        <p:nvPicPr>
          <p:cNvPr id="11"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772150" y="826330"/>
            <a:ext cx="3263065" cy="2931320"/>
          </a:xfrm>
        </p:spPr>
      </p:pic>
      <p:sp>
        <p:nvSpPr>
          <p:cNvPr id="12" name="矩形 11"/>
          <p:cNvSpPr/>
          <p:nvPr/>
        </p:nvSpPr>
        <p:spPr>
          <a:xfrm>
            <a:off x="221514" y="2542617"/>
            <a:ext cx="5112486" cy="707886"/>
          </a:xfrm>
          <a:prstGeom prst="rect">
            <a:avLst/>
          </a:prstGeom>
        </p:spPr>
        <p:txBody>
          <a:bodyPr wrap="square">
            <a:spAutoFit/>
          </a:bodyPr>
          <a:lstStyle/>
          <a:p>
            <a:pPr marL="285750" indent="-285750">
              <a:buFont typeface="Wingdings" panose="05000000000000000000" pitchFamily="2" charset="2"/>
              <a:buChar char="l"/>
            </a:pPr>
            <a:r>
              <a:rPr lang="zh-CN" altLang="zh-CN" sz="2000" b="1" dirty="0">
                <a:solidFill>
                  <a:srgbClr val="000000"/>
                </a:solidFill>
                <a:latin typeface="Courier New" panose="02070309020205020404" pitchFamily="49" charset="0"/>
                <a:cs typeface="Courier New" panose="02070309020205020404" pitchFamily="49" charset="0"/>
              </a:rPr>
              <a:t>机器学习就是寻找一个函数</a:t>
            </a:r>
            <a:r>
              <a:rPr lang="zh-CN" altLang="zh-CN" sz="2000" dirty="0">
                <a:solidFill>
                  <a:srgbClr val="000000"/>
                </a:solidFill>
                <a:latin typeface="Courier New" panose="02070309020205020404" pitchFamily="49" charset="0"/>
                <a:cs typeface="Courier New" panose="02070309020205020404" pitchFamily="49" charset="0"/>
              </a:rPr>
              <a:t>。函数的输入是现实世界的信息，输出是一个抽象结果</a:t>
            </a:r>
            <a:r>
              <a:rPr lang="zh-CN" altLang="zh-CN" sz="2000" dirty="0"/>
              <a:t> </a:t>
            </a:r>
            <a:endParaRPr lang="zh-CN" altLang="zh-CN" sz="2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597389" y="1467078"/>
            <a:ext cx="8053306" cy="4114571"/>
          </a:xfrm>
          <a:prstGeom prst="rect">
            <a:avLst/>
          </a:prstGeom>
        </p:spPr>
      </p:pic>
      <p:sp>
        <p:nvSpPr>
          <p:cNvPr id="6" name="标题 1"/>
          <p:cNvSpPr>
            <a:spLocks noGrp="1"/>
          </p:cNvSpPr>
          <p:nvPr>
            <p:ph type="title"/>
          </p:nvPr>
        </p:nvSpPr>
        <p:spPr>
          <a:xfrm>
            <a:off x="1994297" y="133350"/>
            <a:ext cx="6447234" cy="990600"/>
          </a:xfrm>
        </p:spPr>
        <p:txBody>
          <a:bodyPr>
            <a:normAutofit/>
          </a:bodyPr>
          <a:lstStyle/>
          <a:p>
            <a:r>
              <a:rPr lang="zh-CN" altLang="en-US" sz="2100" spc="169" dirty="0">
                <a:solidFill>
                  <a:schemeClr val="tx2"/>
                </a:solidFill>
                <a:latin typeface="微软雅黑" panose="020B0503020204020204" charset="-122"/>
                <a:ea typeface="微软雅黑" panose="020B0503020204020204" charset="-122"/>
              </a:rPr>
              <a:t>人工智能、机器学习、深度学习关系</a:t>
            </a:r>
            <a:endParaRPr lang="zh-CN" altLang="en-US" sz="2100"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PA" val="v4.0.0"/>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ISPRING_PRESENTATION_TITLE" val="PowerPoint 演示文稿"/>
  <p:tag name="ISPRING_FIRST_PUBLISH" val="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6390</Words>
  <Application>WPS 演示</Application>
  <PresentationFormat>全屏显示(4:3)</PresentationFormat>
  <Paragraphs>372</Paragraphs>
  <Slides>52</Slides>
  <Notes>23</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76" baseType="lpstr">
      <vt:lpstr>Arial</vt:lpstr>
      <vt:lpstr>宋体</vt:lpstr>
      <vt:lpstr>Wingdings</vt:lpstr>
      <vt:lpstr>Calibri</vt:lpstr>
      <vt:lpstr>汉仪大宋简</vt:lpstr>
      <vt:lpstr>汉仪菱心体简</vt:lpstr>
      <vt:lpstr>Arial</vt:lpstr>
      <vt:lpstr>微软雅黑</vt:lpstr>
      <vt:lpstr>Colonna MT Std</vt:lpstr>
      <vt:lpstr>Optima-Regular</vt:lpstr>
      <vt:lpstr>Segoe Print</vt:lpstr>
      <vt:lpstr>黑体</vt:lpstr>
      <vt:lpstr>Adobe Caslon Pro</vt:lpstr>
      <vt:lpstr>楷体</vt:lpstr>
      <vt:lpstr>Albertus Extra Bold</vt:lpstr>
      <vt:lpstr>Courier New</vt:lpstr>
      <vt:lpstr>Arial Unicode MS</vt:lpstr>
      <vt:lpstr>Calibri Light</vt:lpstr>
      <vt:lpstr>等线</vt:lpstr>
      <vt:lpstr>MS PGothic</vt:lpstr>
      <vt:lpstr>-apple-system</vt:lpstr>
      <vt:lpstr>Colonna MT</vt:lpstr>
      <vt:lpstr>第一PPT，www.1ppt.com</vt:lpstr>
      <vt:lpstr>Word.Document.8</vt:lpstr>
      <vt:lpstr>PowerPoint 演示文稿</vt:lpstr>
      <vt:lpstr>PowerPoint 演示文稿</vt:lpstr>
      <vt:lpstr>PowerPoint 演示文稿</vt:lpstr>
      <vt:lpstr>动 机——为什么要自动学习特征</vt:lpstr>
      <vt:lpstr>动 机——为什么采用层次网络结构</vt:lpstr>
      <vt:lpstr>深度学习</vt:lpstr>
      <vt:lpstr>PowerPoint 演示文稿</vt:lpstr>
      <vt:lpstr>PowerPoint 演示文稿</vt:lpstr>
      <vt:lpstr>人工智能、机器学习、深度学习关系</vt:lpstr>
      <vt:lpstr>深度学习发展史</vt:lpstr>
      <vt:lpstr>PowerPoint 演示文稿</vt:lpstr>
      <vt:lpstr>深度学习 vs. 神经网络</vt:lpstr>
      <vt:lpstr>PowerPoint 演示文稿</vt:lpstr>
      <vt:lpstr>深度学习训练过程</vt:lpstr>
      <vt:lpstr>深度学习训练过程</vt:lpstr>
      <vt:lpstr>PowerPoint 演示文稿</vt:lpstr>
      <vt:lpstr>PowerPoint 演示文稿</vt:lpstr>
      <vt:lpstr>PowerPoint 演示文稿</vt:lpstr>
      <vt:lpstr>深度学习模型</vt:lpstr>
      <vt:lpstr>主流模型</vt:lpstr>
      <vt:lpstr>CNN卷积神经网络</vt:lpstr>
      <vt:lpstr>CNN发展史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常见网络模型</vt:lpstr>
      <vt:lpstr>PowerPoint 演示文稿</vt:lpstr>
      <vt:lpstr>PowerPoint 演示文稿</vt:lpstr>
      <vt:lpstr>PowerPoint 演示文稿</vt:lpstr>
      <vt:lpstr>PowerPoint 演示文稿</vt:lpstr>
      <vt:lpstr>PowerPoint 演示文稿</vt:lpstr>
      <vt:lpstr>CNN的应用</vt:lpstr>
      <vt:lpstr>CNN一些进展</vt:lpstr>
      <vt:lpstr>RNN</vt:lpstr>
      <vt:lpstr>Auto Encoder</vt:lpstr>
      <vt:lpstr>开源框架概述</vt:lpstr>
      <vt:lpstr>深度学习常用框架</vt:lpstr>
      <vt:lpstr>深度学习场景</vt:lpstr>
      <vt:lpstr>深度学习场景 - 无人驾驶</vt:lpstr>
      <vt:lpstr>深度学习场景 - 人脸识别</vt:lpstr>
      <vt:lpstr>深度学习场景 - 文字识别</vt:lpstr>
      <vt:lpstr>深度学习场景 - 图像识别</vt:lpstr>
      <vt:lpstr>深度学习场景 - 语音识别</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黑色精致公司简介</dc:title>
  <dc:creator>第一PPT</dc:creator>
  <cp:keywords>www.1ppt.com</cp:keywords>
  <dc:description>www.1ppt.com</dc:description>
  <cp:lastModifiedBy>DELL</cp:lastModifiedBy>
  <cp:revision>266</cp:revision>
  <dcterms:created xsi:type="dcterms:W3CDTF">2019-05-06T13:18:00Z</dcterms:created>
  <dcterms:modified xsi:type="dcterms:W3CDTF">2021-12-19T08:01:54Z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A84E494550DD48C88E531E73025DE62B</vt:lpwstr>
  </property>
  <property fmtid="{D5CDD505-2E9C-101B-9397-08002B2CF9AE}" pid="3" name="KSOProductBuildVer">
    <vt:lpwstr>2052-11.1.0.11115</vt:lpwstr>
  </property>
</Properties>
</file>